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Default Extension="jpg" ContentType="image/jpg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</p:sldIdLst>
  <p:sldSz cx="9144000" cy="6858000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464649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464649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464649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1524000"/>
            <a:ext cx="9144000" cy="1143000"/>
          </a:xfrm>
          <a:custGeom>
            <a:avLst/>
            <a:gdLst/>
            <a:ahLst/>
            <a:cxnLst/>
            <a:rect l="l" t="t" r="r" b="b"/>
            <a:pathLst>
              <a:path w="9144000" h="1143000">
                <a:moveTo>
                  <a:pt x="9144000" y="0"/>
                </a:moveTo>
                <a:lnTo>
                  <a:pt x="0" y="0"/>
                </a:lnTo>
                <a:lnTo>
                  <a:pt x="0" y="1143000"/>
                </a:lnTo>
                <a:lnTo>
                  <a:pt x="9144000" y="1143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464649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971540"/>
          </a:xfrm>
          <a:custGeom>
            <a:avLst/>
            <a:gdLst/>
            <a:ahLst/>
            <a:cxnLst/>
            <a:rect l="l" t="t" r="r" b="b"/>
            <a:pathLst>
              <a:path w="9144000" h="5971540">
                <a:moveTo>
                  <a:pt x="0" y="5971032"/>
                </a:moveTo>
                <a:lnTo>
                  <a:pt x="9144000" y="5971032"/>
                </a:lnTo>
                <a:lnTo>
                  <a:pt x="9144000" y="0"/>
                </a:lnTo>
                <a:lnTo>
                  <a:pt x="0" y="0"/>
                </a:lnTo>
                <a:lnTo>
                  <a:pt x="0" y="5971032"/>
                </a:lnTo>
                <a:close/>
              </a:path>
            </a:pathLst>
          </a:custGeom>
          <a:solidFill>
            <a:srgbClr val="46464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5971032"/>
            <a:ext cx="9144000" cy="887094"/>
          </a:xfrm>
          <a:custGeom>
            <a:avLst/>
            <a:gdLst/>
            <a:ahLst/>
            <a:cxnLst/>
            <a:rect l="l" t="t" r="r" b="b"/>
            <a:pathLst>
              <a:path w="9144000" h="887095">
                <a:moveTo>
                  <a:pt x="9144000" y="0"/>
                </a:moveTo>
                <a:lnTo>
                  <a:pt x="0" y="0"/>
                </a:lnTo>
                <a:lnTo>
                  <a:pt x="0" y="886968"/>
                </a:lnTo>
                <a:lnTo>
                  <a:pt x="9144000" y="886968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6053328"/>
            <a:ext cx="1981200" cy="713740"/>
          </a:xfrm>
          <a:custGeom>
            <a:avLst/>
            <a:gdLst/>
            <a:ahLst/>
            <a:cxnLst/>
            <a:rect l="l" t="t" r="r" b="b"/>
            <a:pathLst>
              <a:path w="1981200" h="713740">
                <a:moveTo>
                  <a:pt x="1981200" y="0"/>
                </a:moveTo>
                <a:lnTo>
                  <a:pt x="0" y="0"/>
                </a:lnTo>
                <a:lnTo>
                  <a:pt x="0" y="713232"/>
                </a:lnTo>
                <a:lnTo>
                  <a:pt x="1981200" y="713232"/>
                </a:lnTo>
                <a:lnTo>
                  <a:pt x="1981200" y="0"/>
                </a:lnTo>
                <a:close/>
              </a:path>
            </a:pathLst>
          </a:custGeom>
          <a:solidFill>
            <a:srgbClr val="A7B78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2133600" y="6044184"/>
            <a:ext cx="7010400" cy="713740"/>
          </a:xfrm>
          <a:custGeom>
            <a:avLst/>
            <a:gdLst/>
            <a:ahLst/>
            <a:cxnLst/>
            <a:rect l="l" t="t" r="r" b="b"/>
            <a:pathLst>
              <a:path w="7010400" h="713740">
                <a:moveTo>
                  <a:pt x="7010400" y="0"/>
                </a:moveTo>
                <a:lnTo>
                  <a:pt x="0" y="0"/>
                </a:lnTo>
                <a:lnTo>
                  <a:pt x="0" y="713231"/>
                </a:lnTo>
                <a:lnTo>
                  <a:pt x="7010400" y="713231"/>
                </a:lnTo>
                <a:lnTo>
                  <a:pt x="7010400" y="0"/>
                </a:lnTo>
                <a:close/>
              </a:path>
            </a:pathLst>
          </a:custGeom>
          <a:solidFill>
            <a:srgbClr val="6E6E7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90550" y="960119"/>
            <a:ext cx="8553450" cy="228600"/>
          </a:xfrm>
          <a:custGeom>
            <a:avLst/>
            <a:gdLst/>
            <a:ahLst/>
            <a:cxnLst/>
            <a:rect l="l" t="t" r="r" b="b"/>
            <a:pathLst>
              <a:path w="8553450" h="228600">
                <a:moveTo>
                  <a:pt x="8553450" y="0"/>
                </a:moveTo>
                <a:lnTo>
                  <a:pt x="0" y="0"/>
                </a:lnTo>
                <a:lnTo>
                  <a:pt x="0" y="228600"/>
                </a:lnTo>
                <a:lnTo>
                  <a:pt x="8553450" y="228600"/>
                </a:lnTo>
                <a:lnTo>
                  <a:pt x="8553450" y="0"/>
                </a:lnTo>
                <a:close/>
              </a:path>
            </a:pathLst>
          </a:custGeom>
          <a:solidFill>
            <a:srgbClr val="6E6E7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6729" y="183134"/>
            <a:ext cx="8130540" cy="635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464649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232408"/>
            <a:ext cx="6315709" cy="1963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8105852" y="6491314"/>
            <a:ext cx="481329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59732" y="6491314"/>
            <a:ext cx="504825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hyperlink" Target="http://www.electronics-tutorials.ws/" TargetMode="Externa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hyperlink" Target="http://www.electronics-tutorials.ws/" TargetMode="Externa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hyperlink" Target="http://www.electronics-tutorials.ws/" TargetMode="Externa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hyperlink" Target="http://www.electronics-tutorials.ws/" TargetMode="Externa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hyperlink" Target="http://www.electronics-tutorials.ws/" TargetMode="Externa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Relationship Id="rId4" Type="http://schemas.openxmlformats.org/officeDocument/2006/relationships/image" Target="../media/image23.png"/><Relationship Id="rId5" Type="http://schemas.openxmlformats.org/officeDocument/2006/relationships/image" Target="../media/image24.png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image" Target="../media/image26.png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png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png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png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png"/><Relationship Id="rId3" Type="http://schemas.openxmlformats.org/officeDocument/2006/relationships/image" Target="../media/image32.png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.png"/><Relationship Id="rId3" Type="http://schemas.openxmlformats.org/officeDocument/2006/relationships/image" Target="../media/image34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5.jpg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.png"/><Relationship Id="rId3" Type="http://schemas.openxmlformats.org/officeDocument/2006/relationships/image" Target="../media/image37.png"/><Relationship Id="rId4" Type="http://schemas.openxmlformats.org/officeDocument/2006/relationships/image" Target="../media/image38.png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9.png"/><Relationship Id="rId3" Type="http://schemas.openxmlformats.org/officeDocument/2006/relationships/image" Target="../media/image40.png"/><Relationship Id="rId4" Type="http://schemas.openxmlformats.org/officeDocument/2006/relationships/image" Target="../media/image41.png"/><Relationship Id="rId5" Type="http://schemas.openxmlformats.org/officeDocument/2006/relationships/image" Target="../media/image42.png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3.png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4.png"/><Relationship Id="rId3" Type="http://schemas.openxmlformats.org/officeDocument/2006/relationships/image" Target="../media/image45.png"/><Relationship Id="rId4" Type="http://schemas.openxmlformats.org/officeDocument/2006/relationships/image" Target="../media/image46.png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7.png"/><Relationship Id="rId3" Type="http://schemas.openxmlformats.org/officeDocument/2006/relationships/image" Target="../media/image48.png"/><Relationship Id="rId4" Type="http://schemas.openxmlformats.org/officeDocument/2006/relationships/image" Target="../media/image49.png"/><Relationship Id="rId5" Type="http://schemas.openxmlformats.org/officeDocument/2006/relationships/image" Target="../media/image50.png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1.png"/><Relationship Id="rId3" Type="http://schemas.openxmlformats.org/officeDocument/2006/relationships/image" Target="../media/image52.png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3.png"/><Relationship Id="rId3" Type="http://schemas.openxmlformats.org/officeDocument/2006/relationships/image" Target="../media/image50.png"/><Relationship Id="rId4" Type="http://schemas.openxmlformats.org/officeDocument/2006/relationships/image" Target="../media/image54.png"/><Relationship Id="rId5" Type="http://schemas.openxmlformats.org/officeDocument/2006/relationships/image" Target="../media/image55.png"/><Relationship Id="rId6" Type="http://schemas.openxmlformats.org/officeDocument/2006/relationships/image" Target="../media/image56.png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7.jpg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8.png"/><Relationship Id="rId3" Type="http://schemas.openxmlformats.org/officeDocument/2006/relationships/image" Target="../media/image59.png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8.png"/><Relationship Id="rId3" Type="http://schemas.openxmlformats.org/officeDocument/2006/relationships/image" Target="../media/image59.png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0.png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1.png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2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212339" y="6169405"/>
            <a:ext cx="2897505" cy="4216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600">
                <a:solidFill>
                  <a:srgbClr val="FFFFFF"/>
                </a:solidFill>
                <a:latin typeface="Calibri"/>
                <a:cs typeface="Calibri"/>
              </a:rPr>
              <a:t>ECE</a:t>
            </a:r>
            <a:r>
              <a:rPr dirty="0" sz="2600" spc="-4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FFFFFF"/>
                </a:solidFill>
                <a:latin typeface="Calibri"/>
                <a:cs typeface="Calibri"/>
              </a:rPr>
              <a:t>322</a:t>
            </a:r>
            <a:r>
              <a:rPr dirty="0" sz="2600" spc="-6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dirty="0" sz="2600" spc="-4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Electronics</a:t>
            </a:r>
            <a:r>
              <a:rPr dirty="0" sz="2400" spc="-5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5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2212339" y="4432046"/>
            <a:ext cx="2555875" cy="1366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4400">
                <a:solidFill>
                  <a:srgbClr val="E2DCCF"/>
                </a:solidFill>
                <a:latin typeface="Calibri"/>
                <a:cs typeface="Calibri"/>
              </a:rPr>
              <a:t>SECTION</a:t>
            </a:r>
            <a:r>
              <a:rPr dirty="0" sz="4400" spc="-165">
                <a:solidFill>
                  <a:srgbClr val="E2DCCF"/>
                </a:solidFill>
                <a:latin typeface="Calibri"/>
                <a:cs typeface="Calibri"/>
              </a:rPr>
              <a:t> </a:t>
            </a:r>
            <a:r>
              <a:rPr dirty="0" sz="4400" spc="-25">
                <a:solidFill>
                  <a:srgbClr val="E2DCCF"/>
                </a:solidFill>
                <a:latin typeface="Calibri"/>
                <a:cs typeface="Calibri"/>
              </a:rPr>
              <a:t>1: </a:t>
            </a:r>
            <a:r>
              <a:rPr dirty="0" sz="4400" spc="-10">
                <a:solidFill>
                  <a:srgbClr val="E2DCCF"/>
                </a:solidFill>
                <a:latin typeface="Calibri"/>
                <a:cs typeface="Calibri"/>
              </a:rPr>
              <a:t>DIODES</a:t>
            </a:r>
            <a:endParaRPr sz="4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10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 spc="-10"/>
              <a:t>Semiconductors</a:t>
            </a:r>
            <a:endParaRPr sz="4000"/>
          </a:p>
        </p:txBody>
      </p:sp>
      <p:sp>
        <p:nvSpPr>
          <p:cNvPr id="4" name="object 4" descr=""/>
          <p:cNvSpPr txBox="1"/>
          <p:nvPr/>
        </p:nvSpPr>
        <p:spPr>
          <a:xfrm>
            <a:off x="535940" y="1304797"/>
            <a:ext cx="3289300" cy="412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32740" marR="55880" indent="-320040">
              <a:lnSpc>
                <a:spcPct val="100000"/>
              </a:lnSpc>
              <a:spcBef>
                <a:spcPts val="95"/>
              </a:spcBef>
              <a:buClr>
                <a:srgbClr val="A7B788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dirty="0" sz="2900" spc="-10">
                <a:latin typeface="Calibri"/>
                <a:cs typeface="Calibri"/>
              </a:rPr>
              <a:t>Semiconductors </a:t>
            </a:r>
            <a:r>
              <a:rPr dirty="0" sz="2900">
                <a:latin typeface="Calibri"/>
                <a:cs typeface="Calibri"/>
              </a:rPr>
              <a:t>have</a:t>
            </a:r>
            <a:r>
              <a:rPr dirty="0" sz="2900" spc="-135">
                <a:latin typeface="Calibri"/>
                <a:cs typeface="Calibri"/>
              </a:rPr>
              <a:t> </a:t>
            </a:r>
            <a:r>
              <a:rPr dirty="0" sz="2900" spc="-10" b="1" i="1">
                <a:latin typeface="Calibri"/>
                <a:cs typeface="Calibri"/>
              </a:rPr>
              <a:t>conductivities</a:t>
            </a:r>
            <a:r>
              <a:rPr dirty="0" sz="2900" spc="-10" b="1" i="1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between</a:t>
            </a:r>
            <a:r>
              <a:rPr dirty="0" sz="2900" spc="-8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those</a:t>
            </a:r>
            <a:r>
              <a:rPr dirty="0" sz="2900" spc="-90">
                <a:latin typeface="Calibri"/>
                <a:cs typeface="Calibri"/>
              </a:rPr>
              <a:t> </a:t>
            </a:r>
            <a:r>
              <a:rPr dirty="0" sz="2900" spc="-25">
                <a:latin typeface="Calibri"/>
                <a:cs typeface="Calibri"/>
              </a:rPr>
              <a:t>of </a:t>
            </a:r>
            <a:r>
              <a:rPr dirty="0" sz="2900" spc="-10">
                <a:latin typeface="Calibri"/>
                <a:cs typeface="Calibri"/>
              </a:rPr>
              <a:t>conductors</a:t>
            </a:r>
            <a:r>
              <a:rPr dirty="0" sz="2900" spc="-120">
                <a:latin typeface="Calibri"/>
                <a:cs typeface="Calibri"/>
              </a:rPr>
              <a:t> </a:t>
            </a:r>
            <a:r>
              <a:rPr dirty="0" sz="2900" spc="-25">
                <a:latin typeface="Calibri"/>
                <a:cs typeface="Calibri"/>
              </a:rPr>
              <a:t>and </a:t>
            </a:r>
            <a:r>
              <a:rPr dirty="0" sz="2900" spc="-10">
                <a:latin typeface="Calibri"/>
                <a:cs typeface="Calibri"/>
              </a:rPr>
              <a:t>insulators</a:t>
            </a:r>
            <a:endParaRPr sz="2900">
              <a:latin typeface="Calibri"/>
              <a:cs typeface="Calibri"/>
            </a:endParaRPr>
          </a:p>
          <a:p>
            <a:pPr algn="just" marL="332740" marR="5080" indent="-320040">
              <a:lnSpc>
                <a:spcPct val="100000"/>
              </a:lnSpc>
              <a:spcBef>
                <a:spcPts val="705"/>
              </a:spcBef>
              <a:buClr>
                <a:srgbClr val="A7B788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dirty="0" sz="2900">
                <a:latin typeface="Calibri"/>
                <a:cs typeface="Calibri"/>
              </a:rPr>
              <a:t>Conductivity</a:t>
            </a:r>
            <a:r>
              <a:rPr dirty="0" sz="2900" spc="-10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can</a:t>
            </a:r>
            <a:r>
              <a:rPr dirty="0" sz="2900" spc="-105">
                <a:latin typeface="Calibri"/>
                <a:cs typeface="Calibri"/>
              </a:rPr>
              <a:t> </a:t>
            </a:r>
            <a:r>
              <a:rPr dirty="0" sz="2900" spc="-25">
                <a:latin typeface="Calibri"/>
                <a:cs typeface="Calibri"/>
              </a:rPr>
              <a:t>be </a:t>
            </a:r>
            <a:r>
              <a:rPr dirty="0" sz="2900">
                <a:latin typeface="Calibri"/>
                <a:cs typeface="Calibri"/>
              </a:rPr>
              <a:t>modified</a:t>
            </a:r>
            <a:r>
              <a:rPr dirty="0" sz="2900" spc="-5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by</a:t>
            </a:r>
            <a:r>
              <a:rPr dirty="0" sz="2900" spc="-45">
                <a:latin typeface="Calibri"/>
                <a:cs typeface="Calibri"/>
              </a:rPr>
              <a:t> </a:t>
            </a:r>
            <a:r>
              <a:rPr dirty="0" sz="2900" spc="-10">
                <a:latin typeface="Calibri"/>
                <a:cs typeface="Calibri"/>
              </a:rPr>
              <a:t>adding impurities</a:t>
            </a:r>
            <a:endParaRPr sz="2900">
              <a:latin typeface="Calibri"/>
              <a:cs typeface="Calibri"/>
            </a:endParaRPr>
          </a:p>
          <a:p>
            <a:pPr algn="just" marL="377825">
              <a:lnSpc>
                <a:spcPct val="100000"/>
              </a:lnSpc>
              <a:spcBef>
                <a:spcPts val="615"/>
              </a:spcBef>
            </a:pPr>
            <a:r>
              <a:rPr dirty="0" sz="18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800" spc="10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600" spc="-10" b="1" i="1">
                <a:latin typeface="Calibri"/>
                <a:cs typeface="Calibri"/>
              </a:rPr>
              <a:t>Doping</a:t>
            </a:r>
            <a:endParaRPr sz="2600">
              <a:latin typeface="Calibri"/>
              <a:cs typeface="Calibri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91455" y="1603247"/>
            <a:ext cx="3407663" cy="4584191"/>
          </a:xfrm>
          <a:prstGeom prst="rect">
            <a:avLst/>
          </a:prstGeom>
        </p:spPr>
      </p:pic>
      <p:sp>
        <p:nvSpPr>
          <p:cNvPr id="6" name="object 6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11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 spc="-10"/>
              <a:t>Semiconductors</a:t>
            </a:r>
            <a:endParaRPr sz="4000"/>
          </a:p>
        </p:txBody>
      </p:sp>
      <p:sp>
        <p:nvSpPr>
          <p:cNvPr id="4" name="object 4" descr=""/>
          <p:cNvSpPr txBox="1"/>
          <p:nvPr/>
        </p:nvSpPr>
        <p:spPr>
          <a:xfrm>
            <a:off x="535940" y="1218026"/>
            <a:ext cx="7937500" cy="2295525"/>
          </a:xfrm>
          <a:prstGeom prst="rect">
            <a:avLst/>
          </a:prstGeom>
        </p:spPr>
        <p:txBody>
          <a:bodyPr wrap="square" lIns="0" tIns="100965" rIns="0" bIns="0" rtlCol="0" vert="horz">
            <a:spAutoFit/>
          </a:bodyPr>
          <a:lstStyle/>
          <a:p>
            <a:pPr marL="332105" indent="-319405">
              <a:lnSpc>
                <a:spcPct val="100000"/>
              </a:lnSpc>
              <a:spcBef>
                <a:spcPts val="795"/>
              </a:spcBef>
              <a:buClr>
                <a:srgbClr val="A7B788"/>
              </a:buClr>
              <a:buSzPct val="59259"/>
              <a:buFont typeface="Wingdings"/>
              <a:buChar char=""/>
              <a:tabLst>
                <a:tab pos="332105" algn="l"/>
              </a:tabLst>
            </a:pPr>
            <a:r>
              <a:rPr dirty="0" sz="2700" spc="-10">
                <a:latin typeface="Calibri"/>
                <a:cs typeface="Calibri"/>
              </a:rPr>
              <a:t>Semiconductors</a:t>
            </a:r>
            <a:r>
              <a:rPr dirty="0" sz="2700" spc="-9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have</a:t>
            </a:r>
            <a:r>
              <a:rPr dirty="0" sz="2700" spc="-85">
                <a:latin typeface="Calibri"/>
                <a:cs typeface="Calibri"/>
              </a:rPr>
              <a:t> </a:t>
            </a:r>
            <a:r>
              <a:rPr dirty="0" sz="2700" b="1" i="1">
                <a:latin typeface="Calibri"/>
                <a:cs typeface="Calibri"/>
              </a:rPr>
              <a:t>four</a:t>
            </a:r>
            <a:r>
              <a:rPr dirty="0" sz="2700" spc="-70" b="1" i="1">
                <a:latin typeface="Calibri"/>
                <a:cs typeface="Calibri"/>
              </a:rPr>
              <a:t> </a:t>
            </a:r>
            <a:r>
              <a:rPr dirty="0" sz="2700" b="1" i="1">
                <a:latin typeface="Calibri"/>
                <a:cs typeface="Calibri"/>
              </a:rPr>
              <a:t>valence</a:t>
            </a:r>
            <a:r>
              <a:rPr dirty="0" sz="2700" spc="-85" b="1" i="1">
                <a:latin typeface="Calibri"/>
                <a:cs typeface="Calibri"/>
              </a:rPr>
              <a:t> </a:t>
            </a:r>
            <a:r>
              <a:rPr dirty="0" sz="2700" spc="-10" b="1" i="1">
                <a:latin typeface="Calibri"/>
                <a:cs typeface="Calibri"/>
              </a:rPr>
              <a:t>electrons</a:t>
            </a:r>
            <a:endParaRPr sz="27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615"/>
              </a:spcBef>
            </a:pPr>
            <a:r>
              <a:rPr dirty="0" sz="16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650" spc="18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Calibri"/>
                <a:cs typeface="Calibri"/>
              </a:rPr>
              <a:t>Valence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bands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are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half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full</a:t>
            </a:r>
            <a:endParaRPr sz="24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600"/>
              </a:spcBef>
            </a:pPr>
            <a:r>
              <a:rPr dirty="0" sz="16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650" spc="18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latin typeface="Calibri"/>
                <a:cs typeface="Calibri"/>
              </a:rPr>
              <a:t>Atoms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bond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together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crystalline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lattice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structure</a:t>
            </a:r>
            <a:endParaRPr sz="24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600"/>
              </a:spcBef>
            </a:pPr>
            <a:r>
              <a:rPr dirty="0" sz="16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650" spc="18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latin typeface="Calibri"/>
                <a:cs typeface="Calibri"/>
              </a:rPr>
              <a:t>Each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atom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shares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covalent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bonds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with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four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adjacent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atoms</a:t>
            </a:r>
            <a:endParaRPr sz="24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600"/>
              </a:spcBef>
            </a:pPr>
            <a:r>
              <a:rPr dirty="0" sz="16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650" spc="18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latin typeface="Calibri"/>
                <a:cs typeface="Calibri"/>
              </a:rPr>
              <a:t>Few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free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charge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carriers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–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poor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conductivity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79916" y="3754170"/>
            <a:ext cx="4584179" cy="2556434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3355340" y="6466216"/>
            <a:ext cx="215519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860"/>
              </a:lnSpc>
            </a:pPr>
            <a:r>
              <a:rPr dirty="0" sz="800">
                <a:latin typeface="Calibri"/>
                <a:cs typeface="Calibri"/>
              </a:rPr>
              <a:t>Image</a:t>
            </a:r>
            <a:r>
              <a:rPr dirty="0" sz="800" spc="35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source:</a:t>
            </a:r>
            <a:r>
              <a:rPr dirty="0" sz="800" spc="50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https://</a:t>
            </a:r>
            <a:r>
              <a:rPr dirty="0" sz="800" spc="-10">
                <a:latin typeface="Calibri"/>
                <a:cs typeface="Calibri"/>
                <a:hlinkClick r:id="rId3"/>
              </a:rPr>
              <a:t>www.electronics-tutorials.ws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59732" y="6456452"/>
            <a:ext cx="504825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Calibri"/>
                <a:cs typeface="Calibri"/>
              </a:rPr>
              <a:t>K.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Webb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105852" y="6456452"/>
            <a:ext cx="48133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Calibri"/>
                <a:cs typeface="Calibri"/>
              </a:rPr>
              <a:t>ECE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322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12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 spc="-10"/>
              <a:t>Semiconductors</a:t>
            </a:r>
            <a:r>
              <a:rPr dirty="0" sz="4000" spc="-65"/>
              <a:t> </a:t>
            </a:r>
            <a:r>
              <a:rPr dirty="0" sz="4000"/>
              <a:t>–</a:t>
            </a:r>
            <a:r>
              <a:rPr dirty="0" sz="4000" spc="-50"/>
              <a:t> </a:t>
            </a:r>
            <a:r>
              <a:rPr dirty="0" sz="4000" spc="-10"/>
              <a:t>Doping</a:t>
            </a:r>
            <a:endParaRPr sz="4000"/>
          </a:p>
        </p:txBody>
      </p:sp>
      <p:sp>
        <p:nvSpPr>
          <p:cNvPr id="6" name="object 6" descr=""/>
          <p:cNvSpPr txBox="1"/>
          <p:nvPr/>
        </p:nvSpPr>
        <p:spPr>
          <a:xfrm>
            <a:off x="535940" y="1062939"/>
            <a:ext cx="7836534" cy="5111750"/>
          </a:xfrm>
          <a:prstGeom prst="rect">
            <a:avLst/>
          </a:prstGeom>
        </p:spPr>
        <p:txBody>
          <a:bodyPr wrap="square" lIns="0" tIns="210185" rIns="0" bIns="0" rtlCol="0" vert="horz">
            <a:spAutoFit/>
          </a:bodyPr>
          <a:lstStyle/>
          <a:p>
            <a:pPr marL="332105" indent="-319405">
              <a:lnSpc>
                <a:spcPct val="100000"/>
              </a:lnSpc>
              <a:spcBef>
                <a:spcPts val="1655"/>
              </a:spcBef>
              <a:buClr>
                <a:srgbClr val="A7B788"/>
              </a:buClr>
              <a:buSzPct val="60344"/>
              <a:buFont typeface="Wingdings"/>
              <a:buChar char=""/>
              <a:tabLst>
                <a:tab pos="332105" algn="l"/>
              </a:tabLst>
            </a:pPr>
            <a:r>
              <a:rPr dirty="0" sz="2900" b="1" i="1">
                <a:latin typeface="Calibri"/>
                <a:cs typeface="Calibri"/>
              </a:rPr>
              <a:t>Intrinsic</a:t>
            </a:r>
            <a:r>
              <a:rPr dirty="0" sz="2900" spc="-80" b="1" i="1">
                <a:latin typeface="Calibri"/>
                <a:cs typeface="Calibri"/>
              </a:rPr>
              <a:t> </a:t>
            </a:r>
            <a:r>
              <a:rPr dirty="0" sz="2900" spc="-10">
                <a:latin typeface="Calibri"/>
                <a:cs typeface="Calibri"/>
              </a:rPr>
              <a:t>semiconductors</a:t>
            </a:r>
            <a:r>
              <a:rPr dirty="0" sz="2900" spc="-6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are</a:t>
            </a:r>
            <a:r>
              <a:rPr dirty="0" sz="2900" spc="-6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poor</a:t>
            </a:r>
            <a:r>
              <a:rPr dirty="0" sz="2900" spc="-75">
                <a:latin typeface="Calibri"/>
                <a:cs typeface="Calibri"/>
              </a:rPr>
              <a:t> </a:t>
            </a:r>
            <a:r>
              <a:rPr dirty="0" sz="2900" spc="-10">
                <a:latin typeface="Calibri"/>
                <a:cs typeface="Calibri"/>
              </a:rPr>
              <a:t>conductors</a:t>
            </a:r>
            <a:endParaRPr sz="2900">
              <a:latin typeface="Calibri"/>
              <a:cs typeface="Calibri"/>
            </a:endParaRPr>
          </a:p>
          <a:p>
            <a:pPr marL="332105" indent="-319405">
              <a:lnSpc>
                <a:spcPts val="3304"/>
              </a:lnSpc>
              <a:spcBef>
                <a:spcPts val="1550"/>
              </a:spcBef>
              <a:buClr>
                <a:srgbClr val="A7B788"/>
              </a:buClr>
              <a:buSzPct val="60344"/>
              <a:buFont typeface="Wingdings"/>
              <a:buChar char=""/>
              <a:tabLst>
                <a:tab pos="332105" algn="l"/>
              </a:tabLst>
            </a:pPr>
            <a:r>
              <a:rPr dirty="0" sz="2900">
                <a:latin typeface="Calibri"/>
                <a:cs typeface="Calibri"/>
              </a:rPr>
              <a:t>Conductivity</a:t>
            </a:r>
            <a:r>
              <a:rPr dirty="0" sz="2900" spc="-8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can</a:t>
            </a:r>
            <a:r>
              <a:rPr dirty="0" sz="2900" spc="-7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be</a:t>
            </a:r>
            <a:r>
              <a:rPr dirty="0" sz="2900" spc="-8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altered</a:t>
            </a:r>
            <a:r>
              <a:rPr dirty="0" sz="2900" spc="-7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by</a:t>
            </a:r>
            <a:r>
              <a:rPr dirty="0" sz="2900" spc="-8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adding</a:t>
            </a:r>
            <a:r>
              <a:rPr dirty="0" sz="2900" spc="-85">
                <a:latin typeface="Calibri"/>
                <a:cs typeface="Calibri"/>
              </a:rPr>
              <a:t> </a:t>
            </a:r>
            <a:r>
              <a:rPr dirty="0" sz="2900" spc="-10" b="1" i="1">
                <a:latin typeface="Calibri"/>
                <a:cs typeface="Calibri"/>
              </a:rPr>
              <a:t>impurities</a:t>
            </a:r>
            <a:endParaRPr sz="2900">
              <a:latin typeface="Calibri"/>
              <a:cs typeface="Calibri"/>
            </a:endParaRPr>
          </a:p>
          <a:p>
            <a:pPr marL="332740">
              <a:lnSpc>
                <a:spcPts val="3304"/>
              </a:lnSpc>
            </a:pPr>
            <a:r>
              <a:rPr dirty="0" sz="2900">
                <a:latin typeface="Calibri"/>
                <a:cs typeface="Calibri"/>
              </a:rPr>
              <a:t>through</a:t>
            </a:r>
            <a:r>
              <a:rPr dirty="0" sz="2900" spc="-7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a</a:t>
            </a:r>
            <a:r>
              <a:rPr dirty="0" sz="2900" spc="-8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process</a:t>
            </a:r>
            <a:r>
              <a:rPr dirty="0" sz="2900" spc="-6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called</a:t>
            </a:r>
            <a:r>
              <a:rPr dirty="0" sz="2900" spc="-100">
                <a:latin typeface="Calibri"/>
                <a:cs typeface="Calibri"/>
              </a:rPr>
              <a:t> </a:t>
            </a:r>
            <a:r>
              <a:rPr dirty="0" sz="2900" spc="-10" b="1" i="1">
                <a:latin typeface="Calibri"/>
                <a:cs typeface="Calibri"/>
              </a:rPr>
              <a:t>doping</a:t>
            </a:r>
            <a:endParaRPr sz="2900">
              <a:latin typeface="Calibri"/>
              <a:cs typeface="Calibri"/>
            </a:endParaRPr>
          </a:p>
          <a:p>
            <a:pPr marL="332740" marR="545465" indent="-320040">
              <a:lnSpc>
                <a:spcPts val="3130"/>
              </a:lnSpc>
              <a:spcBef>
                <a:spcPts val="1950"/>
              </a:spcBef>
              <a:buClr>
                <a:srgbClr val="A7B788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dirty="0" sz="2900" b="1" i="1">
                <a:latin typeface="Calibri"/>
                <a:cs typeface="Calibri"/>
              </a:rPr>
              <a:t>Doping</a:t>
            </a:r>
            <a:r>
              <a:rPr dirty="0" sz="2900">
                <a:latin typeface="Calibri"/>
                <a:cs typeface="Calibri"/>
              </a:rPr>
              <a:t>:</a:t>
            </a:r>
            <a:r>
              <a:rPr dirty="0" sz="2900" spc="-6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addition</a:t>
            </a:r>
            <a:r>
              <a:rPr dirty="0" sz="2900" spc="-4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of</a:t>
            </a:r>
            <a:r>
              <a:rPr dirty="0" sz="2900" spc="-4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a</a:t>
            </a:r>
            <a:r>
              <a:rPr dirty="0" sz="2900" spc="-4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small</a:t>
            </a:r>
            <a:r>
              <a:rPr dirty="0" sz="2900" spc="-5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amount</a:t>
            </a:r>
            <a:r>
              <a:rPr dirty="0" sz="2900" spc="-4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of</a:t>
            </a:r>
            <a:r>
              <a:rPr dirty="0" sz="2900" spc="-45">
                <a:latin typeface="Calibri"/>
                <a:cs typeface="Calibri"/>
              </a:rPr>
              <a:t> </a:t>
            </a:r>
            <a:r>
              <a:rPr dirty="0" sz="2900" spc="-10">
                <a:latin typeface="Calibri"/>
                <a:cs typeface="Calibri"/>
              </a:rPr>
              <a:t>another </a:t>
            </a:r>
            <a:r>
              <a:rPr dirty="0" sz="2900">
                <a:latin typeface="Calibri"/>
                <a:cs typeface="Calibri"/>
              </a:rPr>
              <a:t>element</a:t>
            </a:r>
            <a:r>
              <a:rPr dirty="0" sz="2900" spc="-8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to</a:t>
            </a:r>
            <a:r>
              <a:rPr dirty="0" sz="2900" spc="-7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the</a:t>
            </a:r>
            <a:r>
              <a:rPr dirty="0" sz="2900" spc="-7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intrinsic</a:t>
            </a:r>
            <a:r>
              <a:rPr dirty="0" sz="2900" spc="-65">
                <a:latin typeface="Calibri"/>
                <a:cs typeface="Calibri"/>
              </a:rPr>
              <a:t> </a:t>
            </a:r>
            <a:r>
              <a:rPr dirty="0" sz="2900" spc="-10">
                <a:latin typeface="Calibri"/>
                <a:cs typeface="Calibri"/>
              </a:rPr>
              <a:t>semiconductor</a:t>
            </a:r>
            <a:endParaRPr sz="29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265"/>
              </a:spcBef>
            </a:pPr>
            <a:r>
              <a:rPr dirty="0" sz="18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800" spc="6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600">
                <a:latin typeface="Calibri"/>
                <a:cs typeface="Calibri"/>
              </a:rPr>
              <a:t>Low</a:t>
            </a:r>
            <a:r>
              <a:rPr dirty="0" sz="2600" spc="-2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concentration:</a:t>
            </a:r>
            <a:r>
              <a:rPr dirty="0" sz="2600">
                <a:latin typeface="Calibri"/>
                <a:cs typeface="Calibri"/>
              </a:rPr>
              <a:t> 10</a:t>
            </a:r>
            <a:r>
              <a:rPr dirty="0" sz="2600" spc="-3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ppb</a:t>
            </a:r>
            <a:r>
              <a:rPr dirty="0" sz="2600" spc="-4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–</a:t>
            </a:r>
            <a:r>
              <a:rPr dirty="0" sz="2600" spc="-2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100</a:t>
            </a:r>
            <a:r>
              <a:rPr dirty="0" sz="2600" spc="-40">
                <a:latin typeface="Calibri"/>
                <a:cs typeface="Calibri"/>
              </a:rPr>
              <a:t> </a:t>
            </a:r>
            <a:r>
              <a:rPr dirty="0" sz="2600" spc="-25">
                <a:latin typeface="Calibri"/>
                <a:cs typeface="Calibri"/>
              </a:rPr>
              <a:t>ppm</a:t>
            </a:r>
            <a:endParaRPr sz="26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285"/>
              </a:spcBef>
            </a:pPr>
            <a:r>
              <a:rPr dirty="0" sz="18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800" spc="2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600">
                <a:latin typeface="Calibri"/>
                <a:cs typeface="Calibri"/>
              </a:rPr>
              <a:t>Free</a:t>
            </a:r>
            <a:r>
              <a:rPr dirty="0" sz="2600" spc="-7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charge</a:t>
            </a:r>
            <a:r>
              <a:rPr dirty="0" sz="2600" spc="-6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carriers</a:t>
            </a:r>
            <a:r>
              <a:rPr dirty="0" sz="2600" spc="-5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are</a:t>
            </a:r>
            <a:r>
              <a:rPr dirty="0" sz="2600" spc="-6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increased</a:t>
            </a:r>
            <a:endParaRPr sz="26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290"/>
              </a:spcBef>
            </a:pPr>
            <a:r>
              <a:rPr dirty="0" sz="18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800" spc="5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600">
                <a:latin typeface="Calibri"/>
                <a:cs typeface="Calibri"/>
              </a:rPr>
              <a:t>Conductivity</a:t>
            </a:r>
            <a:r>
              <a:rPr dirty="0" sz="2600" spc="-2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is</a:t>
            </a:r>
            <a:r>
              <a:rPr dirty="0" sz="2600" spc="-3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increased</a:t>
            </a:r>
            <a:endParaRPr sz="2600">
              <a:latin typeface="Calibri"/>
              <a:cs typeface="Calibri"/>
            </a:endParaRPr>
          </a:p>
          <a:p>
            <a:pPr marL="332105" indent="-319405">
              <a:lnSpc>
                <a:spcPct val="100000"/>
              </a:lnSpc>
              <a:spcBef>
                <a:spcPts val="1530"/>
              </a:spcBef>
              <a:buClr>
                <a:srgbClr val="A7B788"/>
              </a:buClr>
              <a:buSzPct val="60344"/>
              <a:buFont typeface="Wingdings"/>
              <a:buChar char=""/>
              <a:tabLst>
                <a:tab pos="332105" algn="l"/>
              </a:tabLst>
            </a:pPr>
            <a:r>
              <a:rPr dirty="0" sz="2900" spc="-10">
                <a:latin typeface="Calibri"/>
                <a:cs typeface="Calibri"/>
              </a:rPr>
              <a:t>Type</a:t>
            </a:r>
            <a:r>
              <a:rPr dirty="0" sz="2900" spc="-7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of</a:t>
            </a:r>
            <a:r>
              <a:rPr dirty="0" sz="2900" spc="-7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dopant</a:t>
            </a:r>
            <a:r>
              <a:rPr dirty="0" sz="2900" spc="-6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determines</a:t>
            </a:r>
            <a:r>
              <a:rPr dirty="0" sz="2900" spc="-7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type</a:t>
            </a:r>
            <a:r>
              <a:rPr dirty="0" sz="2900" spc="-6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of</a:t>
            </a:r>
            <a:r>
              <a:rPr dirty="0" sz="2900" spc="-70">
                <a:latin typeface="Calibri"/>
                <a:cs typeface="Calibri"/>
              </a:rPr>
              <a:t> </a:t>
            </a:r>
            <a:r>
              <a:rPr dirty="0" sz="2900" spc="-10">
                <a:latin typeface="Calibri"/>
                <a:cs typeface="Calibri"/>
              </a:rPr>
              <a:t>semiconductor</a:t>
            </a:r>
            <a:endParaRPr sz="29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310"/>
              </a:spcBef>
            </a:pPr>
            <a:r>
              <a:rPr dirty="0" sz="18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800" spc="8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600" spc="-10">
                <a:latin typeface="Calibri"/>
                <a:cs typeface="Calibri"/>
              </a:rPr>
              <a:t>N-</a:t>
            </a:r>
            <a:r>
              <a:rPr dirty="0" sz="2600">
                <a:latin typeface="Calibri"/>
                <a:cs typeface="Calibri"/>
              </a:rPr>
              <a:t>type</a:t>
            </a:r>
            <a:r>
              <a:rPr dirty="0" sz="2600" spc="-2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or </a:t>
            </a:r>
            <a:r>
              <a:rPr dirty="0" sz="2600" spc="-10">
                <a:latin typeface="Calibri"/>
                <a:cs typeface="Calibri"/>
              </a:rPr>
              <a:t>P-</a:t>
            </a:r>
            <a:r>
              <a:rPr dirty="0" sz="2600" spc="-20">
                <a:latin typeface="Calibri"/>
                <a:cs typeface="Calibri"/>
              </a:rPr>
              <a:t>type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13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 spc="-10"/>
              <a:t>Semiconductors</a:t>
            </a:r>
            <a:r>
              <a:rPr dirty="0" sz="4000" spc="-55"/>
              <a:t> </a:t>
            </a:r>
            <a:r>
              <a:rPr dirty="0" sz="4000"/>
              <a:t>–</a:t>
            </a:r>
            <a:r>
              <a:rPr dirty="0" sz="4000" spc="-40"/>
              <a:t> </a:t>
            </a:r>
            <a:r>
              <a:rPr dirty="0" sz="4000" spc="-25"/>
              <a:t>N-</a:t>
            </a:r>
            <a:r>
              <a:rPr dirty="0" sz="4000" spc="-20"/>
              <a:t>Type</a:t>
            </a:r>
            <a:endParaRPr sz="4000"/>
          </a:p>
        </p:txBody>
      </p:sp>
      <p:sp>
        <p:nvSpPr>
          <p:cNvPr id="4" name="object 4" descr=""/>
          <p:cNvSpPr txBox="1"/>
          <p:nvPr/>
        </p:nvSpPr>
        <p:spPr>
          <a:xfrm>
            <a:off x="535940" y="1239266"/>
            <a:ext cx="8140065" cy="2091055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332740" marR="5080" indent="-320040">
              <a:lnSpc>
                <a:spcPct val="80000"/>
              </a:lnSpc>
              <a:spcBef>
                <a:spcPts val="70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32740" algn="l"/>
                <a:tab pos="7202805" algn="l"/>
              </a:tabLst>
            </a:pPr>
            <a:r>
              <a:rPr dirty="0" sz="2500" b="1" i="1">
                <a:latin typeface="Calibri"/>
                <a:cs typeface="Calibri"/>
              </a:rPr>
              <a:t>N-type</a:t>
            </a:r>
            <a:r>
              <a:rPr dirty="0" sz="2500" spc="-75" b="1" i="1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material</a:t>
            </a:r>
            <a:r>
              <a:rPr dirty="0" sz="2500" spc="-35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created</a:t>
            </a:r>
            <a:r>
              <a:rPr dirty="0" sz="2500" spc="-3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by</a:t>
            </a:r>
            <a:r>
              <a:rPr dirty="0" sz="2500" spc="-5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doping</a:t>
            </a:r>
            <a:r>
              <a:rPr dirty="0" sz="2500" spc="-6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with</a:t>
            </a:r>
            <a:r>
              <a:rPr dirty="0" sz="2500" spc="-55">
                <a:latin typeface="Calibri"/>
                <a:cs typeface="Calibri"/>
              </a:rPr>
              <a:t> </a:t>
            </a:r>
            <a:r>
              <a:rPr dirty="0" sz="2500" spc="-10" b="1" i="1">
                <a:latin typeface="Calibri"/>
                <a:cs typeface="Calibri"/>
              </a:rPr>
              <a:t>pentavalent</a:t>
            </a:r>
            <a:r>
              <a:rPr dirty="0" sz="2500" b="1" i="1">
                <a:latin typeface="Calibri"/>
                <a:cs typeface="Calibri"/>
              </a:rPr>
              <a:t>	</a:t>
            </a:r>
            <a:r>
              <a:rPr dirty="0" sz="2500" spc="-10">
                <a:latin typeface="Calibri"/>
                <a:cs typeface="Calibri"/>
              </a:rPr>
              <a:t>dopant atoms</a:t>
            </a:r>
            <a:endParaRPr sz="25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85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4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latin typeface="Calibri"/>
                <a:cs typeface="Calibri"/>
              </a:rPr>
              <a:t>Five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valence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electrons</a:t>
            </a:r>
            <a:endParaRPr sz="22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70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5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latin typeface="Calibri"/>
                <a:cs typeface="Calibri"/>
              </a:rPr>
              <a:t>E.g.,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phosphorous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(P)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or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antimony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 spc="-20">
                <a:latin typeface="Calibri"/>
                <a:cs typeface="Calibri"/>
              </a:rPr>
              <a:t>(Sb)</a:t>
            </a:r>
            <a:endParaRPr sz="22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75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3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latin typeface="Calibri"/>
                <a:cs typeface="Calibri"/>
              </a:rPr>
              <a:t>Bonding</a:t>
            </a:r>
            <a:r>
              <a:rPr dirty="0" sz="2200" spc="-6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with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four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Si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atoms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creates</a:t>
            </a:r>
            <a:r>
              <a:rPr dirty="0" sz="2200" spc="-6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 b="1" i="1">
                <a:latin typeface="Calibri"/>
                <a:cs typeface="Calibri"/>
              </a:rPr>
              <a:t>free</a:t>
            </a:r>
            <a:r>
              <a:rPr dirty="0" sz="2200" spc="-50" b="1" i="1">
                <a:latin typeface="Calibri"/>
                <a:cs typeface="Calibri"/>
              </a:rPr>
              <a:t> </a:t>
            </a:r>
            <a:r>
              <a:rPr dirty="0" sz="2200" spc="-10" b="1" i="1">
                <a:latin typeface="Calibri"/>
                <a:cs typeface="Calibri"/>
              </a:rPr>
              <a:t>electron</a:t>
            </a:r>
            <a:endParaRPr sz="22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70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4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latin typeface="Calibri"/>
                <a:cs typeface="Calibri"/>
              </a:rPr>
              <a:t>Dopants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are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called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 b="1" i="1">
                <a:latin typeface="Calibri"/>
                <a:cs typeface="Calibri"/>
              </a:rPr>
              <a:t>donors</a:t>
            </a:r>
            <a:r>
              <a:rPr dirty="0" sz="2200" spc="-60" b="1" i="1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–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they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donate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free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electrons</a:t>
            </a:r>
            <a:endParaRPr sz="22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91155" y="3752850"/>
            <a:ext cx="4362449" cy="2486024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3355340" y="6466216"/>
            <a:ext cx="215519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860"/>
              </a:lnSpc>
            </a:pPr>
            <a:r>
              <a:rPr dirty="0" sz="800">
                <a:latin typeface="Calibri"/>
                <a:cs typeface="Calibri"/>
              </a:rPr>
              <a:t>Image</a:t>
            </a:r>
            <a:r>
              <a:rPr dirty="0" sz="800" spc="35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source:</a:t>
            </a:r>
            <a:r>
              <a:rPr dirty="0" sz="800" spc="50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https://</a:t>
            </a:r>
            <a:r>
              <a:rPr dirty="0" sz="800" spc="-10">
                <a:latin typeface="Calibri"/>
                <a:cs typeface="Calibri"/>
                <a:hlinkClick r:id="rId3"/>
              </a:rPr>
              <a:t>www.electronics-tutorials.ws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14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 spc="-10"/>
              <a:t>Semiconductors</a:t>
            </a:r>
            <a:r>
              <a:rPr dirty="0" sz="4000" spc="-55"/>
              <a:t> </a:t>
            </a:r>
            <a:r>
              <a:rPr dirty="0" sz="4000"/>
              <a:t>–</a:t>
            </a:r>
            <a:r>
              <a:rPr dirty="0" sz="4000" spc="-40"/>
              <a:t> </a:t>
            </a:r>
            <a:r>
              <a:rPr dirty="0" sz="4000" spc="-25"/>
              <a:t>N-</a:t>
            </a:r>
            <a:r>
              <a:rPr dirty="0" sz="4000" spc="-20"/>
              <a:t>Type</a:t>
            </a:r>
            <a:endParaRPr sz="4000"/>
          </a:p>
        </p:txBody>
      </p:sp>
      <p:sp>
        <p:nvSpPr>
          <p:cNvPr id="4" name="object 4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32105" indent="-319405">
              <a:lnSpc>
                <a:spcPct val="100000"/>
              </a:lnSpc>
              <a:spcBef>
                <a:spcPts val="100"/>
              </a:spcBef>
              <a:buClr>
                <a:srgbClr val="A7B788"/>
              </a:buClr>
              <a:buSzPct val="59259"/>
              <a:buFont typeface="Wingdings"/>
              <a:buChar char=""/>
              <a:tabLst>
                <a:tab pos="332105" algn="l"/>
              </a:tabLst>
            </a:pPr>
            <a:r>
              <a:rPr dirty="0"/>
              <a:t>Donor</a:t>
            </a:r>
            <a:r>
              <a:rPr dirty="0" spc="-40"/>
              <a:t> </a:t>
            </a:r>
            <a:r>
              <a:rPr dirty="0"/>
              <a:t>atoms</a:t>
            </a:r>
            <a:r>
              <a:rPr dirty="0" spc="-55"/>
              <a:t> </a:t>
            </a:r>
            <a:r>
              <a:rPr dirty="0"/>
              <a:t>lose</a:t>
            </a:r>
            <a:r>
              <a:rPr dirty="0" spc="-35"/>
              <a:t> </a:t>
            </a:r>
            <a:r>
              <a:rPr dirty="0"/>
              <a:t>an</a:t>
            </a:r>
            <a:r>
              <a:rPr dirty="0" spc="-55"/>
              <a:t> </a:t>
            </a:r>
            <a:r>
              <a:rPr dirty="0" spc="-10"/>
              <a:t>electron</a:t>
            </a:r>
          </a:p>
          <a:p>
            <a:pPr marL="377825">
              <a:lnSpc>
                <a:spcPct val="100000"/>
              </a:lnSpc>
              <a:spcBef>
                <a:spcPts val="35"/>
              </a:spcBef>
            </a:pPr>
            <a:r>
              <a:rPr dirty="0" sz="16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650" spc="18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400"/>
              <a:t>These</a:t>
            </a:r>
            <a:r>
              <a:rPr dirty="0" sz="2400" spc="-40"/>
              <a:t> </a:t>
            </a:r>
            <a:r>
              <a:rPr dirty="0" sz="2400"/>
              <a:t>free</a:t>
            </a:r>
            <a:r>
              <a:rPr dirty="0" sz="2400" spc="-45"/>
              <a:t> </a:t>
            </a:r>
            <a:r>
              <a:rPr dirty="0" sz="2400"/>
              <a:t>electrons</a:t>
            </a:r>
            <a:r>
              <a:rPr dirty="0" sz="2400" spc="-50"/>
              <a:t> </a:t>
            </a:r>
            <a:r>
              <a:rPr dirty="0" sz="2400"/>
              <a:t>are</a:t>
            </a:r>
            <a:r>
              <a:rPr dirty="0" sz="2400" spc="-55"/>
              <a:t> </a:t>
            </a:r>
            <a:r>
              <a:rPr dirty="0" sz="2400" b="1" i="1">
                <a:latin typeface="Calibri"/>
                <a:cs typeface="Calibri"/>
              </a:rPr>
              <a:t>majority</a:t>
            </a:r>
            <a:r>
              <a:rPr dirty="0" sz="2400" spc="-65" b="1" i="1">
                <a:latin typeface="Calibri"/>
                <a:cs typeface="Calibri"/>
              </a:rPr>
              <a:t> </a:t>
            </a:r>
            <a:r>
              <a:rPr dirty="0" sz="2400" spc="-10" b="1" i="1">
                <a:latin typeface="Calibri"/>
                <a:cs typeface="Calibri"/>
              </a:rPr>
              <a:t>carriers</a:t>
            </a:r>
            <a:endParaRPr sz="2400">
              <a:latin typeface="Calibri"/>
              <a:cs typeface="Calibri"/>
            </a:endParaRPr>
          </a:p>
          <a:p>
            <a:pPr marL="332105" indent="-319405">
              <a:lnSpc>
                <a:spcPct val="100000"/>
              </a:lnSpc>
              <a:spcBef>
                <a:spcPts val="40"/>
              </a:spcBef>
              <a:buClr>
                <a:srgbClr val="A7B788"/>
              </a:buClr>
              <a:buSzPct val="59259"/>
              <a:buFont typeface="Wingdings"/>
              <a:buChar char=""/>
              <a:tabLst>
                <a:tab pos="332105" algn="l"/>
              </a:tabLst>
            </a:pPr>
            <a:r>
              <a:rPr dirty="0"/>
              <a:t>There</a:t>
            </a:r>
            <a:r>
              <a:rPr dirty="0" spc="-50"/>
              <a:t> </a:t>
            </a:r>
            <a:r>
              <a:rPr dirty="0"/>
              <a:t>will</a:t>
            </a:r>
            <a:r>
              <a:rPr dirty="0" spc="-5"/>
              <a:t> </a:t>
            </a:r>
            <a:r>
              <a:rPr dirty="0"/>
              <a:t>be</a:t>
            </a:r>
            <a:r>
              <a:rPr dirty="0" spc="-35"/>
              <a:t> </a:t>
            </a:r>
            <a:r>
              <a:rPr dirty="0"/>
              <a:t>some</a:t>
            </a:r>
            <a:r>
              <a:rPr dirty="0" spc="-25"/>
              <a:t> </a:t>
            </a:r>
            <a:r>
              <a:rPr dirty="0"/>
              <a:t>holes</a:t>
            </a:r>
            <a:r>
              <a:rPr dirty="0" spc="-25"/>
              <a:t> </a:t>
            </a:r>
            <a:r>
              <a:rPr dirty="0"/>
              <a:t>as</a:t>
            </a:r>
            <a:r>
              <a:rPr dirty="0" spc="-35"/>
              <a:t> </a:t>
            </a:r>
            <a:r>
              <a:rPr dirty="0" spc="-20"/>
              <a:t>well</a:t>
            </a:r>
          </a:p>
          <a:p>
            <a:pPr marL="377825">
              <a:lnSpc>
                <a:spcPct val="100000"/>
              </a:lnSpc>
              <a:spcBef>
                <a:spcPts val="35"/>
              </a:spcBef>
            </a:pPr>
            <a:r>
              <a:rPr dirty="0" sz="16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650" spc="27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400" spc="-10"/>
              <a:t>Thermally-generated</a:t>
            </a:r>
            <a:endParaRPr sz="2400">
              <a:latin typeface="Times New Roman"/>
              <a:cs typeface="Times New Roman"/>
            </a:endParaRPr>
          </a:p>
          <a:p>
            <a:pPr marL="377825">
              <a:lnSpc>
                <a:spcPct val="100000"/>
              </a:lnSpc>
              <a:spcBef>
                <a:spcPts val="25"/>
              </a:spcBef>
            </a:pPr>
            <a:r>
              <a:rPr dirty="0" sz="16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650" spc="21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400"/>
              <a:t>Much</a:t>
            </a:r>
            <a:r>
              <a:rPr dirty="0" sz="2400" spc="-35"/>
              <a:t> </a:t>
            </a:r>
            <a:r>
              <a:rPr dirty="0" sz="2400"/>
              <a:t>lower</a:t>
            </a:r>
            <a:r>
              <a:rPr dirty="0" sz="2400" spc="-35"/>
              <a:t> </a:t>
            </a:r>
            <a:r>
              <a:rPr dirty="0" sz="2400" spc="-10"/>
              <a:t>concentration</a:t>
            </a:r>
            <a:r>
              <a:rPr dirty="0" sz="2400" spc="-45"/>
              <a:t> </a:t>
            </a:r>
            <a:r>
              <a:rPr dirty="0" sz="2400"/>
              <a:t>–</a:t>
            </a:r>
            <a:r>
              <a:rPr dirty="0" sz="2400" spc="-25"/>
              <a:t> </a:t>
            </a:r>
            <a:r>
              <a:rPr dirty="0" sz="2400" b="1" i="1">
                <a:latin typeface="Calibri"/>
                <a:cs typeface="Calibri"/>
              </a:rPr>
              <a:t>minority</a:t>
            </a:r>
            <a:r>
              <a:rPr dirty="0" sz="2400" spc="-45" b="1" i="1">
                <a:latin typeface="Calibri"/>
                <a:cs typeface="Calibri"/>
              </a:rPr>
              <a:t> </a:t>
            </a:r>
            <a:r>
              <a:rPr dirty="0" sz="2400" spc="-10" b="1" i="1">
                <a:latin typeface="Calibri"/>
                <a:cs typeface="Calibri"/>
              </a:rPr>
              <a:t>carriers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91155" y="3676650"/>
            <a:ext cx="4362449" cy="2486024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3355340" y="6466216"/>
            <a:ext cx="215519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860"/>
              </a:lnSpc>
            </a:pPr>
            <a:r>
              <a:rPr dirty="0" sz="800">
                <a:latin typeface="Calibri"/>
                <a:cs typeface="Calibri"/>
              </a:rPr>
              <a:t>Image</a:t>
            </a:r>
            <a:r>
              <a:rPr dirty="0" sz="800" spc="35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source:</a:t>
            </a:r>
            <a:r>
              <a:rPr dirty="0" sz="800" spc="50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https://</a:t>
            </a:r>
            <a:r>
              <a:rPr dirty="0" sz="800" spc="-10">
                <a:latin typeface="Calibri"/>
                <a:cs typeface="Calibri"/>
                <a:hlinkClick r:id="rId3"/>
              </a:rPr>
              <a:t>www.electronics-tutorials.ws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15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 spc="-10"/>
              <a:t>Semiconductors</a:t>
            </a:r>
            <a:r>
              <a:rPr dirty="0" sz="4000" spc="-60"/>
              <a:t> </a:t>
            </a:r>
            <a:r>
              <a:rPr dirty="0" sz="4000"/>
              <a:t>–</a:t>
            </a:r>
            <a:r>
              <a:rPr dirty="0" sz="4000" spc="-40"/>
              <a:t> </a:t>
            </a:r>
            <a:r>
              <a:rPr dirty="0" sz="4000" spc="-10"/>
              <a:t>P-</a:t>
            </a:r>
            <a:r>
              <a:rPr dirty="0" sz="4000" spc="-20"/>
              <a:t>Type</a:t>
            </a:r>
            <a:endParaRPr sz="4000"/>
          </a:p>
        </p:txBody>
      </p:sp>
      <p:sp>
        <p:nvSpPr>
          <p:cNvPr id="4" name="object 4" descr=""/>
          <p:cNvSpPr txBox="1"/>
          <p:nvPr/>
        </p:nvSpPr>
        <p:spPr>
          <a:xfrm>
            <a:off x="535940" y="1239266"/>
            <a:ext cx="7926705" cy="2359025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332740" marR="294640" indent="-320040">
              <a:lnSpc>
                <a:spcPct val="80000"/>
              </a:lnSpc>
              <a:spcBef>
                <a:spcPts val="70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32740" algn="l"/>
                <a:tab pos="6699250" algn="l"/>
              </a:tabLst>
            </a:pPr>
            <a:r>
              <a:rPr dirty="0" sz="2500" spc="-10" b="1" i="1">
                <a:latin typeface="Calibri"/>
                <a:cs typeface="Calibri"/>
              </a:rPr>
              <a:t>P-</a:t>
            </a:r>
            <a:r>
              <a:rPr dirty="0" sz="2500" b="1" i="1">
                <a:latin typeface="Calibri"/>
                <a:cs typeface="Calibri"/>
              </a:rPr>
              <a:t>type</a:t>
            </a:r>
            <a:r>
              <a:rPr dirty="0" sz="2500" spc="-70" b="1" i="1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material</a:t>
            </a:r>
            <a:r>
              <a:rPr dirty="0" sz="2500" spc="-35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created</a:t>
            </a:r>
            <a:r>
              <a:rPr dirty="0" sz="2500" spc="-3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by</a:t>
            </a:r>
            <a:r>
              <a:rPr dirty="0" sz="2500" spc="-5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doping</a:t>
            </a:r>
            <a:r>
              <a:rPr dirty="0" sz="2500" spc="-6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with</a:t>
            </a:r>
            <a:r>
              <a:rPr dirty="0" sz="2500" spc="-50">
                <a:latin typeface="Calibri"/>
                <a:cs typeface="Calibri"/>
              </a:rPr>
              <a:t> </a:t>
            </a:r>
            <a:r>
              <a:rPr dirty="0" sz="2500" spc="-10" b="1" i="1">
                <a:latin typeface="Calibri"/>
                <a:cs typeface="Calibri"/>
              </a:rPr>
              <a:t>trivalent</a:t>
            </a:r>
            <a:r>
              <a:rPr dirty="0" sz="2500" b="1" i="1">
                <a:latin typeface="Calibri"/>
                <a:cs typeface="Calibri"/>
              </a:rPr>
              <a:t>	</a:t>
            </a:r>
            <a:r>
              <a:rPr dirty="0" sz="2500" spc="-10">
                <a:latin typeface="Calibri"/>
                <a:cs typeface="Calibri"/>
              </a:rPr>
              <a:t>dopant atoms</a:t>
            </a:r>
            <a:endParaRPr sz="25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85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3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latin typeface="Calibri"/>
                <a:cs typeface="Calibri"/>
              </a:rPr>
              <a:t>Three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valence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electrons</a:t>
            </a:r>
            <a:endParaRPr sz="22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70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6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latin typeface="Calibri"/>
                <a:cs typeface="Calibri"/>
              </a:rPr>
              <a:t>E.g.,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Boron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 spc="-25">
                <a:latin typeface="Calibri"/>
                <a:cs typeface="Calibri"/>
              </a:rPr>
              <a:t>(B)</a:t>
            </a:r>
            <a:endParaRPr sz="22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75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3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latin typeface="Calibri"/>
                <a:cs typeface="Calibri"/>
              </a:rPr>
              <a:t>Bonding</a:t>
            </a:r>
            <a:r>
              <a:rPr dirty="0" sz="2200" spc="-6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with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four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Si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atoms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creates</a:t>
            </a:r>
            <a:r>
              <a:rPr dirty="0" sz="2200" spc="-5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 spc="-20" b="1" i="1">
                <a:latin typeface="Calibri"/>
                <a:cs typeface="Calibri"/>
              </a:rPr>
              <a:t>hole</a:t>
            </a:r>
            <a:endParaRPr sz="2200">
              <a:latin typeface="Calibri"/>
              <a:cs typeface="Calibri"/>
            </a:endParaRPr>
          </a:p>
          <a:p>
            <a:pPr marL="652780" marR="5080" indent="-274320">
              <a:lnSpc>
                <a:spcPct val="80000"/>
              </a:lnSpc>
              <a:spcBef>
                <a:spcPts val="600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4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latin typeface="Calibri"/>
                <a:cs typeface="Calibri"/>
              </a:rPr>
              <a:t>Dopants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are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called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 spc="-10" b="1" i="1">
                <a:latin typeface="Calibri"/>
                <a:cs typeface="Calibri"/>
              </a:rPr>
              <a:t>acceptors</a:t>
            </a:r>
            <a:r>
              <a:rPr dirty="0" sz="2200" spc="-55" b="1" i="1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–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they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accept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an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electron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from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 spc="-25">
                <a:latin typeface="Calibri"/>
                <a:cs typeface="Calibri"/>
              </a:rPr>
              <a:t>Si </a:t>
            </a:r>
            <a:r>
              <a:rPr dirty="0" sz="2200" spc="-20">
                <a:latin typeface="Calibri"/>
                <a:cs typeface="Calibri"/>
              </a:rPr>
              <a:t>atom</a:t>
            </a:r>
            <a:endParaRPr sz="2200">
              <a:latin typeface="Calibri"/>
              <a:cs typeface="Calibri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19350" y="3752850"/>
            <a:ext cx="4305287" cy="2476499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3355340" y="6466216"/>
            <a:ext cx="215519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860"/>
              </a:lnSpc>
            </a:pPr>
            <a:r>
              <a:rPr dirty="0" sz="800">
                <a:latin typeface="Calibri"/>
                <a:cs typeface="Calibri"/>
              </a:rPr>
              <a:t>Image</a:t>
            </a:r>
            <a:r>
              <a:rPr dirty="0" sz="800" spc="35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source:</a:t>
            </a:r>
            <a:r>
              <a:rPr dirty="0" sz="800" spc="50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https://</a:t>
            </a:r>
            <a:r>
              <a:rPr dirty="0" sz="800" spc="-10">
                <a:latin typeface="Calibri"/>
                <a:cs typeface="Calibri"/>
                <a:hlinkClick r:id="rId3"/>
              </a:rPr>
              <a:t>www.electronics-tutorials.ws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16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 spc="-10"/>
              <a:t>Semiconductors</a:t>
            </a:r>
            <a:r>
              <a:rPr dirty="0" sz="4000" spc="-60"/>
              <a:t> </a:t>
            </a:r>
            <a:r>
              <a:rPr dirty="0" sz="4000"/>
              <a:t>–</a:t>
            </a:r>
            <a:r>
              <a:rPr dirty="0" sz="4000" spc="-40"/>
              <a:t> </a:t>
            </a:r>
            <a:r>
              <a:rPr dirty="0" sz="4000" spc="-10"/>
              <a:t>P-</a:t>
            </a:r>
            <a:r>
              <a:rPr dirty="0" sz="4000" spc="-20"/>
              <a:t>Type</a:t>
            </a:r>
            <a:endParaRPr sz="4000"/>
          </a:p>
        </p:txBody>
      </p:sp>
      <p:sp>
        <p:nvSpPr>
          <p:cNvPr id="4" name="object 4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32105" indent="-319405">
              <a:lnSpc>
                <a:spcPct val="100000"/>
              </a:lnSpc>
              <a:spcBef>
                <a:spcPts val="100"/>
              </a:spcBef>
              <a:buClr>
                <a:srgbClr val="A7B788"/>
              </a:buClr>
              <a:buSzPct val="59259"/>
              <a:buFont typeface="Wingdings"/>
              <a:buChar char=""/>
              <a:tabLst>
                <a:tab pos="332105" algn="l"/>
              </a:tabLst>
            </a:pPr>
            <a:r>
              <a:rPr dirty="0"/>
              <a:t>Acceptor</a:t>
            </a:r>
            <a:r>
              <a:rPr dirty="0" spc="-95"/>
              <a:t> </a:t>
            </a:r>
            <a:r>
              <a:rPr dirty="0"/>
              <a:t>atoms</a:t>
            </a:r>
            <a:r>
              <a:rPr dirty="0" spc="-80"/>
              <a:t> </a:t>
            </a:r>
            <a:r>
              <a:rPr dirty="0"/>
              <a:t>introduce</a:t>
            </a:r>
            <a:r>
              <a:rPr dirty="0" spc="-90"/>
              <a:t> </a:t>
            </a:r>
            <a:r>
              <a:rPr dirty="0"/>
              <a:t>a</a:t>
            </a:r>
            <a:r>
              <a:rPr dirty="0" spc="-75"/>
              <a:t> </a:t>
            </a:r>
            <a:r>
              <a:rPr dirty="0" spc="-20"/>
              <a:t>hole</a:t>
            </a:r>
          </a:p>
          <a:p>
            <a:pPr marL="377825">
              <a:lnSpc>
                <a:spcPct val="100000"/>
              </a:lnSpc>
              <a:spcBef>
                <a:spcPts val="35"/>
              </a:spcBef>
            </a:pPr>
            <a:r>
              <a:rPr dirty="0" sz="16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650" spc="20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400"/>
              <a:t>These</a:t>
            </a:r>
            <a:r>
              <a:rPr dirty="0" sz="2400" spc="-20"/>
              <a:t> </a:t>
            </a:r>
            <a:r>
              <a:rPr dirty="0" sz="2400"/>
              <a:t>holes</a:t>
            </a:r>
            <a:r>
              <a:rPr dirty="0" sz="2400" spc="-40"/>
              <a:t> </a:t>
            </a:r>
            <a:r>
              <a:rPr dirty="0" sz="2400"/>
              <a:t>are</a:t>
            </a:r>
            <a:r>
              <a:rPr dirty="0" sz="2400" spc="-35"/>
              <a:t> </a:t>
            </a:r>
            <a:r>
              <a:rPr dirty="0" sz="2400" b="1" i="1">
                <a:latin typeface="Calibri"/>
                <a:cs typeface="Calibri"/>
              </a:rPr>
              <a:t>majority</a:t>
            </a:r>
            <a:r>
              <a:rPr dirty="0" sz="2400" spc="-50" b="1" i="1">
                <a:latin typeface="Calibri"/>
                <a:cs typeface="Calibri"/>
              </a:rPr>
              <a:t> </a:t>
            </a:r>
            <a:r>
              <a:rPr dirty="0" sz="2400" spc="-10" b="1" i="1">
                <a:latin typeface="Calibri"/>
                <a:cs typeface="Calibri"/>
              </a:rPr>
              <a:t>carriers</a:t>
            </a:r>
            <a:endParaRPr sz="2400">
              <a:latin typeface="Calibri"/>
              <a:cs typeface="Calibri"/>
            </a:endParaRPr>
          </a:p>
          <a:p>
            <a:pPr marL="332105" indent="-319405">
              <a:lnSpc>
                <a:spcPct val="100000"/>
              </a:lnSpc>
              <a:spcBef>
                <a:spcPts val="40"/>
              </a:spcBef>
              <a:buClr>
                <a:srgbClr val="A7B788"/>
              </a:buClr>
              <a:buSzPct val="59259"/>
              <a:buFont typeface="Wingdings"/>
              <a:buChar char=""/>
              <a:tabLst>
                <a:tab pos="332105" algn="l"/>
              </a:tabLst>
            </a:pPr>
            <a:r>
              <a:rPr dirty="0"/>
              <a:t>There</a:t>
            </a:r>
            <a:r>
              <a:rPr dirty="0" spc="-60"/>
              <a:t> </a:t>
            </a:r>
            <a:r>
              <a:rPr dirty="0"/>
              <a:t>will</a:t>
            </a:r>
            <a:r>
              <a:rPr dirty="0" spc="-25"/>
              <a:t> </a:t>
            </a:r>
            <a:r>
              <a:rPr dirty="0"/>
              <a:t>be</a:t>
            </a:r>
            <a:r>
              <a:rPr dirty="0" spc="-45"/>
              <a:t> </a:t>
            </a:r>
            <a:r>
              <a:rPr dirty="0"/>
              <a:t>some</a:t>
            </a:r>
            <a:r>
              <a:rPr dirty="0" spc="-35"/>
              <a:t> </a:t>
            </a:r>
            <a:r>
              <a:rPr dirty="0"/>
              <a:t>free</a:t>
            </a:r>
            <a:r>
              <a:rPr dirty="0" spc="-45"/>
              <a:t> </a:t>
            </a:r>
            <a:r>
              <a:rPr dirty="0"/>
              <a:t>electrons</a:t>
            </a:r>
            <a:r>
              <a:rPr dirty="0" spc="-40"/>
              <a:t> </a:t>
            </a:r>
            <a:r>
              <a:rPr dirty="0"/>
              <a:t>as</a:t>
            </a:r>
            <a:r>
              <a:rPr dirty="0" spc="-60"/>
              <a:t> </a:t>
            </a:r>
            <a:r>
              <a:rPr dirty="0" spc="-20"/>
              <a:t>well</a:t>
            </a:r>
          </a:p>
          <a:p>
            <a:pPr marL="377825">
              <a:lnSpc>
                <a:spcPct val="100000"/>
              </a:lnSpc>
              <a:spcBef>
                <a:spcPts val="35"/>
              </a:spcBef>
            </a:pPr>
            <a:r>
              <a:rPr dirty="0" sz="16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650" spc="27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400" spc="-10"/>
              <a:t>Thermally-generated</a:t>
            </a:r>
            <a:endParaRPr sz="2400">
              <a:latin typeface="Times New Roman"/>
              <a:cs typeface="Times New Roman"/>
            </a:endParaRPr>
          </a:p>
          <a:p>
            <a:pPr marL="377825">
              <a:lnSpc>
                <a:spcPct val="100000"/>
              </a:lnSpc>
              <a:spcBef>
                <a:spcPts val="25"/>
              </a:spcBef>
            </a:pPr>
            <a:r>
              <a:rPr dirty="0" sz="16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650" spc="21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400"/>
              <a:t>Much</a:t>
            </a:r>
            <a:r>
              <a:rPr dirty="0" sz="2400" spc="-35"/>
              <a:t> </a:t>
            </a:r>
            <a:r>
              <a:rPr dirty="0" sz="2400"/>
              <a:t>lower</a:t>
            </a:r>
            <a:r>
              <a:rPr dirty="0" sz="2400" spc="-35"/>
              <a:t> </a:t>
            </a:r>
            <a:r>
              <a:rPr dirty="0" sz="2400" spc="-10"/>
              <a:t>concentration</a:t>
            </a:r>
            <a:r>
              <a:rPr dirty="0" sz="2400" spc="-45"/>
              <a:t> </a:t>
            </a:r>
            <a:r>
              <a:rPr dirty="0" sz="2400"/>
              <a:t>–</a:t>
            </a:r>
            <a:r>
              <a:rPr dirty="0" sz="2400" spc="-25"/>
              <a:t> </a:t>
            </a:r>
            <a:r>
              <a:rPr dirty="0" sz="2400" b="1" i="1">
                <a:latin typeface="Calibri"/>
                <a:cs typeface="Calibri"/>
              </a:rPr>
              <a:t>minority</a:t>
            </a:r>
            <a:r>
              <a:rPr dirty="0" sz="2400" spc="-45" b="1" i="1">
                <a:latin typeface="Calibri"/>
                <a:cs typeface="Calibri"/>
              </a:rPr>
              <a:t> </a:t>
            </a:r>
            <a:r>
              <a:rPr dirty="0" sz="2400" spc="-10" b="1" i="1">
                <a:latin typeface="Calibri"/>
                <a:cs typeface="Calibri"/>
              </a:rPr>
              <a:t>carriers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19350" y="3676650"/>
            <a:ext cx="4305287" cy="2476499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3355340" y="6466216"/>
            <a:ext cx="215519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860"/>
              </a:lnSpc>
            </a:pPr>
            <a:r>
              <a:rPr dirty="0" sz="800">
                <a:latin typeface="Calibri"/>
                <a:cs typeface="Calibri"/>
              </a:rPr>
              <a:t>Image</a:t>
            </a:r>
            <a:r>
              <a:rPr dirty="0" sz="800" spc="35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source:</a:t>
            </a:r>
            <a:r>
              <a:rPr dirty="0" sz="800" spc="50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https://</a:t>
            </a:r>
            <a:r>
              <a:rPr dirty="0" sz="800" spc="-10">
                <a:latin typeface="Calibri"/>
                <a:cs typeface="Calibri"/>
                <a:hlinkClick r:id="rId3"/>
              </a:rPr>
              <a:t>www.electronics-tutorials.ws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17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 spc="-10"/>
              <a:t>P-</a:t>
            </a:r>
            <a:r>
              <a:rPr dirty="0" sz="4000"/>
              <a:t>N</a:t>
            </a:r>
            <a:r>
              <a:rPr dirty="0" sz="4000" spc="-25"/>
              <a:t> </a:t>
            </a:r>
            <a:r>
              <a:rPr dirty="0" sz="4000" spc="-10"/>
              <a:t>Junctions</a:t>
            </a:r>
            <a:endParaRPr sz="4000"/>
          </a:p>
        </p:txBody>
      </p:sp>
      <p:sp>
        <p:nvSpPr>
          <p:cNvPr id="4" name="object 4" descr=""/>
          <p:cNvSpPr txBox="1"/>
          <p:nvPr/>
        </p:nvSpPr>
        <p:spPr>
          <a:xfrm>
            <a:off x="535940" y="1239266"/>
            <a:ext cx="8122284" cy="711835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332105" marR="5080" indent="-320040">
              <a:lnSpc>
                <a:spcPct val="80000"/>
              </a:lnSpc>
              <a:spcBef>
                <a:spcPts val="70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32105" algn="l"/>
              </a:tabLst>
            </a:pPr>
            <a:r>
              <a:rPr dirty="0" sz="2500" spc="-10">
                <a:latin typeface="Calibri"/>
                <a:cs typeface="Calibri"/>
              </a:rPr>
              <a:t>P-</a:t>
            </a:r>
            <a:r>
              <a:rPr dirty="0" sz="2500">
                <a:latin typeface="Calibri"/>
                <a:cs typeface="Calibri"/>
              </a:rPr>
              <a:t>N</a:t>
            </a:r>
            <a:r>
              <a:rPr dirty="0" sz="2500" spc="-5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junctions</a:t>
            </a:r>
            <a:r>
              <a:rPr dirty="0" sz="2500" spc="-5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–</a:t>
            </a:r>
            <a:r>
              <a:rPr dirty="0" sz="2500" spc="-4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diodes</a:t>
            </a:r>
            <a:r>
              <a:rPr dirty="0" sz="2500" spc="-4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–</a:t>
            </a:r>
            <a:r>
              <a:rPr dirty="0" sz="2500" spc="-3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are</a:t>
            </a:r>
            <a:r>
              <a:rPr dirty="0" sz="2500" spc="-3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formed</a:t>
            </a:r>
            <a:r>
              <a:rPr dirty="0" sz="2500" spc="-3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by</a:t>
            </a:r>
            <a:r>
              <a:rPr dirty="0" sz="2500" spc="-3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joining</a:t>
            </a:r>
            <a:r>
              <a:rPr dirty="0" sz="2500" spc="-50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P-</a:t>
            </a:r>
            <a:r>
              <a:rPr dirty="0" sz="2500">
                <a:latin typeface="Calibri"/>
                <a:cs typeface="Calibri"/>
              </a:rPr>
              <a:t>type</a:t>
            </a:r>
            <a:r>
              <a:rPr dirty="0" sz="2500" spc="-4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and</a:t>
            </a:r>
            <a:r>
              <a:rPr dirty="0" sz="2500" spc="-45">
                <a:latin typeface="Calibri"/>
                <a:cs typeface="Calibri"/>
              </a:rPr>
              <a:t> </a:t>
            </a:r>
            <a:r>
              <a:rPr dirty="0" sz="2500" spc="-25">
                <a:latin typeface="Calibri"/>
                <a:cs typeface="Calibri"/>
              </a:rPr>
              <a:t>N- </a:t>
            </a:r>
            <a:r>
              <a:rPr dirty="0" sz="2500">
                <a:latin typeface="Calibri"/>
                <a:cs typeface="Calibri"/>
              </a:rPr>
              <a:t>type</a:t>
            </a:r>
            <a:r>
              <a:rPr dirty="0" sz="2500" spc="-40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semiconductors</a:t>
            </a:r>
            <a:endParaRPr sz="2500">
              <a:latin typeface="Calibri"/>
              <a:cs typeface="Calibri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27039" y="2182005"/>
            <a:ext cx="2227420" cy="106745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02685" y="2291333"/>
            <a:ext cx="3123331" cy="824483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535940" y="3420221"/>
            <a:ext cx="7031355" cy="27260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32105" indent="-319405">
              <a:lnSpc>
                <a:spcPct val="100000"/>
              </a:lnSpc>
              <a:spcBef>
                <a:spcPts val="10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32105" algn="l"/>
              </a:tabLst>
            </a:pPr>
            <a:r>
              <a:rPr dirty="0" sz="2500" spc="-10">
                <a:latin typeface="Calibri"/>
                <a:cs typeface="Calibri"/>
              </a:rPr>
              <a:t>P-</a:t>
            </a:r>
            <a:r>
              <a:rPr dirty="0" sz="2500">
                <a:latin typeface="Calibri"/>
                <a:cs typeface="Calibri"/>
              </a:rPr>
              <a:t>type</a:t>
            </a:r>
            <a:r>
              <a:rPr dirty="0" sz="2500" spc="-2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on</a:t>
            </a:r>
            <a:r>
              <a:rPr dirty="0" sz="2500" spc="-3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one</a:t>
            </a:r>
            <a:r>
              <a:rPr dirty="0" sz="2500" spc="-2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side</a:t>
            </a:r>
            <a:r>
              <a:rPr dirty="0" sz="2500" spc="-2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of</a:t>
            </a:r>
            <a:r>
              <a:rPr dirty="0" sz="2500" spc="-2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the</a:t>
            </a:r>
            <a:r>
              <a:rPr dirty="0" sz="2500" spc="-15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junction</a:t>
            </a:r>
            <a:endParaRPr sz="25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85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4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latin typeface="Calibri"/>
                <a:cs typeface="Calibri"/>
              </a:rPr>
              <a:t>Majority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carriers:</a:t>
            </a:r>
            <a:r>
              <a:rPr dirty="0" sz="2200" spc="-55">
                <a:latin typeface="Calibri"/>
                <a:cs typeface="Calibri"/>
              </a:rPr>
              <a:t> </a:t>
            </a:r>
            <a:r>
              <a:rPr dirty="0" sz="2200" b="1" i="1">
                <a:latin typeface="Calibri"/>
                <a:cs typeface="Calibri"/>
              </a:rPr>
              <a:t>holes</a:t>
            </a:r>
            <a:r>
              <a:rPr dirty="0" sz="2200" spc="-50" b="1" i="1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–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mobile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positive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charge</a:t>
            </a:r>
            <a:endParaRPr sz="2200">
              <a:latin typeface="Calibri"/>
              <a:cs typeface="Calibri"/>
            </a:endParaRPr>
          </a:p>
          <a:p>
            <a:pPr marL="332105" indent="-319405">
              <a:lnSpc>
                <a:spcPct val="100000"/>
              </a:lnSpc>
              <a:spcBef>
                <a:spcPts val="69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32105" algn="l"/>
              </a:tabLst>
            </a:pPr>
            <a:r>
              <a:rPr dirty="0" sz="2500" spc="-10">
                <a:latin typeface="Calibri"/>
                <a:cs typeface="Calibri"/>
              </a:rPr>
              <a:t>N-</a:t>
            </a:r>
            <a:r>
              <a:rPr dirty="0" sz="2500">
                <a:latin typeface="Calibri"/>
                <a:cs typeface="Calibri"/>
              </a:rPr>
              <a:t>type</a:t>
            </a:r>
            <a:r>
              <a:rPr dirty="0" sz="2500" spc="-2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on</a:t>
            </a:r>
            <a:r>
              <a:rPr dirty="0" sz="2500" spc="-3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the</a:t>
            </a:r>
            <a:r>
              <a:rPr dirty="0" sz="2500" spc="-15">
                <a:latin typeface="Calibri"/>
                <a:cs typeface="Calibri"/>
              </a:rPr>
              <a:t> </a:t>
            </a:r>
            <a:r>
              <a:rPr dirty="0" sz="2500" spc="-20">
                <a:latin typeface="Calibri"/>
                <a:cs typeface="Calibri"/>
              </a:rPr>
              <a:t>other</a:t>
            </a:r>
            <a:endParaRPr sz="25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85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2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latin typeface="Calibri"/>
                <a:cs typeface="Calibri"/>
              </a:rPr>
              <a:t>Majority</a:t>
            </a:r>
            <a:r>
              <a:rPr dirty="0" sz="2200" spc="-5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carriers:</a:t>
            </a:r>
            <a:r>
              <a:rPr dirty="0" sz="2200" spc="-65">
                <a:latin typeface="Calibri"/>
                <a:cs typeface="Calibri"/>
              </a:rPr>
              <a:t> </a:t>
            </a:r>
            <a:r>
              <a:rPr dirty="0" sz="2200" b="1" i="1">
                <a:latin typeface="Calibri"/>
                <a:cs typeface="Calibri"/>
              </a:rPr>
              <a:t>electrons</a:t>
            </a:r>
            <a:r>
              <a:rPr dirty="0" sz="2200" spc="-40" b="1" i="1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–</a:t>
            </a:r>
            <a:r>
              <a:rPr dirty="0" sz="2200" spc="-5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mobile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negative</a:t>
            </a:r>
            <a:r>
              <a:rPr dirty="0" sz="2200" spc="-6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charge</a:t>
            </a:r>
            <a:endParaRPr sz="2200">
              <a:latin typeface="Calibri"/>
              <a:cs typeface="Calibri"/>
            </a:endParaRPr>
          </a:p>
          <a:p>
            <a:pPr marL="332105" indent="-319405">
              <a:lnSpc>
                <a:spcPct val="100000"/>
              </a:lnSpc>
              <a:spcBef>
                <a:spcPts val="685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32105" algn="l"/>
              </a:tabLst>
            </a:pPr>
            <a:r>
              <a:rPr dirty="0" sz="2500">
                <a:latin typeface="Calibri"/>
                <a:cs typeface="Calibri"/>
              </a:rPr>
              <a:t>At</a:t>
            </a:r>
            <a:r>
              <a:rPr dirty="0" sz="2500" spc="-6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the</a:t>
            </a:r>
            <a:r>
              <a:rPr dirty="0" sz="2500" spc="-60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junction:</a:t>
            </a:r>
            <a:endParaRPr sz="25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80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4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latin typeface="Calibri"/>
                <a:cs typeface="Calibri"/>
              </a:rPr>
              <a:t>Holes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want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to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 b="1" i="1">
                <a:latin typeface="Calibri"/>
                <a:cs typeface="Calibri"/>
              </a:rPr>
              <a:t>diffuse</a:t>
            </a:r>
            <a:r>
              <a:rPr dirty="0" sz="2200" spc="-50" b="1" i="1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across</a:t>
            </a:r>
            <a:r>
              <a:rPr dirty="0" sz="2200" spc="-5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into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the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 spc="-20">
                <a:latin typeface="Calibri"/>
                <a:cs typeface="Calibri"/>
              </a:rPr>
              <a:t>N-</a:t>
            </a:r>
            <a:r>
              <a:rPr dirty="0" sz="2200">
                <a:latin typeface="Calibri"/>
                <a:cs typeface="Calibri"/>
              </a:rPr>
              <a:t>type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material</a:t>
            </a:r>
            <a:endParaRPr sz="22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75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3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latin typeface="Calibri"/>
                <a:cs typeface="Calibri"/>
              </a:rPr>
              <a:t>Electrons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want</a:t>
            </a:r>
            <a:r>
              <a:rPr dirty="0" sz="2200" spc="-5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to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 b="1" i="1">
                <a:latin typeface="Calibri"/>
                <a:cs typeface="Calibri"/>
              </a:rPr>
              <a:t>diffuse</a:t>
            </a:r>
            <a:r>
              <a:rPr dirty="0" sz="2200" spc="-50" b="1" i="1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across</a:t>
            </a:r>
            <a:r>
              <a:rPr dirty="0" sz="2200" spc="-6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into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the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P-</a:t>
            </a:r>
            <a:r>
              <a:rPr dirty="0" sz="2200">
                <a:latin typeface="Calibri"/>
                <a:cs typeface="Calibri"/>
              </a:rPr>
              <a:t>type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material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9" name="object 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18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 spc="-10"/>
              <a:t>P-</a:t>
            </a:r>
            <a:r>
              <a:rPr dirty="0" sz="4000"/>
              <a:t>N</a:t>
            </a:r>
            <a:r>
              <a:rPr dirty="0" sz="4000" spc="-25"/>
              <a:t> </a:t>
            </a:r>
            <a:r>
              <a:rPr dirty="0" sz="4000" spc="-10"/>
              <a:t>Junctions</a:t>
            </a:r>
            <a:endParaRPr sz="4000"/>
          </a:p>
        </p:txBody>
      </p:sp>
      <p:sp>
        <p:nvSpPr>
          <p:cNvPr id="4" name="object 4" descr=""/>
          <p:cNvSpPr txBox="1"/>
          <p:nvPr/>
        </p:nvSpPr>
        <p:spPr>
          <a:xfrm>
            <a:off x="535940" y="1239266"/>
            <a:ext cx="7672705" cy="18929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32105" indent="-319405">
              <a:lnSpc>
                <a:spcPct val="100000"/>
              </a:lnSpc>
              <a:spcBef>
                <a:spcPts val="10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32105" algn="l"/>
              </a:tabLst>
            </a:pPr>
            <a:r>
              <a:rPr dirty="0" sz="2500">
                <a:latin typeface="Calibri"/>
                <a:cs typeface="Calibri"/>
              </a:rPr>
              <a:t>Mobile</a:t>
            </a:r>
            <a:r>
              <a:rPr dirty="0" sz="2500" spc="-5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holes</a:t>
            </a:r>
            <a:r>
              <a:rPr dirty="0" sz="2500" spc="-5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want</a:t>
            </a:r>
            <a:r>
              <a:rPr dirty="0" sz="2500" spc="-4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to</a:t>
            </a:r>
            <a:r>
              <a:rPr dirty="0" sz="2500" spc="-5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diffuse</a:t>
            </a:r>
            <a:r>
              <a:rPr dirty="0" sz="2500" spc="-5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from</a:t>
            </a:r>
            <a:r>
              <a:rPr dirty="0" sz="2500" spc="-40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p-</a:t>
            </a:r>
            <a:r>
              <a:rPr dirty="0" sz="2500">
                <a:latin typeface="Calibri"/>
                <a:cs typeface="Calibri"/>
              </a:rPr>
              <a:t>type</a:t>
            </a:r>
            <a:r>
              <a:rPr dirty="0" sz="2500" spc="-4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to</a:t>
            </a:r>
            <a:r>
              <a:rPr dirty="0" sz="2500" spc="-50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n-</a:t>
            </a:r>
            <a:r>
              <a:rPr dirty="0" sz="2500" spc="-20">
                <a:latin typeface="Calibri"/>
                <a:cs typeface="Calibri"/>
              </a:rPr>
              <a:t>type</a:t>
            </a:r>
            <a:endParaRPr sz="2500">
              <a:latin typeface="Calibri"/>
              <a:cs typeface="Calibri"/>
            </a:endParaRPr>
          </a:p>
          <a:p>
            <a:pPr marL="332105" indent="-319405">
              <a:lnSpc>
                <a:spcPct val="100000"/>
              </a:lnSpc>
              <a:spcBef>
                <a:spcPts val="10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32105" algn="l"/>
              </a:tabLst>
            </a:pPr>
            <a:r>
              <a:rPr dirty="0" sz="2500">
                <a:latin typeface="Calibri"/>
                <a:cs typeface="Calibri"/>
              </a:rPr>
              <a:t>Mobile</a:t>
            </a:r>
            <a:r>
              <a:rPr dirty="0" sz="2500" spc="-6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electrons</a:t>
            </a:r>
            <a:r>
              <a:rPr dirty="0" sz="2500" spc="-4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want</a:t>
            </a:r>
            <a:r>
              <a:rPr dirty="0" sz="2500" spc="-6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to</a:t>
            </a:r>
            <a:r>
              <a:rPr dirty="0" sz="2500" spc="-6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diffuse</a:t>
            </a:r>
            <a:r>
              <a:rPr dirty="0" sz="2500" spc="-5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from</a:t>
            </a:r>
            <a:r>
              <a:rPr dirty="0" sz="2500" spc="-55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n-</a:t>
            </a:r>
            <a:r>
              <a:rPr dirty="0" sz="2500">
                <a:latin typeface="Calibri"/>
                <a:cs typeface="Calibri"/>
              </a:rPr>
              <a:t>type</a:t>
            </a:r>
            <a:r>
              <a:rPr dirty="0" sz="2500" spc="-5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to</a:t>
            </a:r>
            <a:r>
              <a:rPr dirty="0" sz="2500" spc="-65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p-</a:t>
            </a:r>
            <a:r>
              <a:rPr dirty="0" sz="2500" spc="-20">
                <a:latin typeface="Calibri"/>
                <a:cs typeface="Calibri"/>
              </a:rPr>
              <a:t>type</a:t>
            </a:r>
            <a:endParaRPr sz="2500">
              <a:latin typeface="Calibri"/>
              <a:cs typeface="Calibri"/>
            </a:endParaRPr>
          </a:p>
          <a:p>
            <a:pPr marL="332105" indent="-319405">
              <a:lnSpc>
                <a:spcPct val="100000"/>
              </a:lnSpc>
              <a:spcBef>
                <a:spcPts val="10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32105" algn="l"/>
              </a:tabLst>
            </a:pPr>
            <a:r>
              <a:rPr dirty="0" sz="2500" spc="-20" b="1" i="1">
                <a:latin typeface="Calibri"/>
                <a:cs typeface="Calibri"/>
              </a:rPr>
              <a:t>Space-</a:t>
            </a:r>
            <a:r>
              <a:rPr dirty="0" sz="2500" b="1" i="1">
                <a:latin typeface="Calibri"/>
                <a:cs typeface="Calibri"/>
              </a:rPr>
              <a:t>charge</a:t>
            </a:r>
            <a:r>
              <a:rPr dirty="0" sz="2500" spc="-50" b="1" i="1">
                <a:latin typeface="Calibri"/>
                <a:cs typeface="Calibri"/>
              </a:rPr>
              <a:t> </a:t>
            </a:r>
            <a:r>
              <a:rPr dirty="0" sz="2500" b="1" i="1">
                <a:latin typeface="Calibri"/>
                <a:cs typeface="Calibri"/>
              </a:rPr>
              <a:t>layer</a:t>
            </a:r>
            <a:r>
              <a:rPr dirty="0" sz="2500" spc="-25" b="1" i="1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or</a:t>
            </a:r>
            <a:r>
              <a:rPr dirty="0" sz="2500" spc="-40">
                <a:latin typeface="Calibri"/>
                <a:cs typeface="Calibri"/>
              </a:rPr>
              <a:t> </a:t>
            </a:r>
            <a:r>
              <a:rPr dirty="0" sz="2500" b="1" i="1">
                <a:latin typeface="Calibri"/>
                <a:cs typeface="Calibri"/>
              </a:rPr>
              <a:t>depletion</a:t>
            </a:r>
            <a:r>
              <a:rPr dirty="0" sz="2500" spc="-40" b="1" i="1">
                <a:latin typeface="Calibri"/>
                <a:cs typeface="Calibri"/>
              </a:rPr>
              <a:t> </a:t>
            </a:r>
            <a:r>
              <a:rPr dirty="0" sz="2500" b="1" i="1">
                <a:latin typeface="Calibri"/>
                <a:cs typeface="Calibri"/>
              </a:rPr>
              <a:t>region</a:t>
            </a:r>
            <a:r>
              <a:rPr dirty="0" sz="2500" spc="-50" b="1" i="1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is</a:t>
            </a:r>
            <a:r>
              <a:rPr dirty="0" sz="2500" spc="-35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created</a:t>
            </a:r>
            <a:endParaRPr sz="2500">
              <a:latin typeface="Calibri"/>
              <a:cs typeface="Calibri"/>
            </a:endParaRPr>
          </a:p>
          <a:p>
            <a:pPr marL="332740" marR="5080" indent="-320040">
              <a:lnSpc>
                <a:spcPct val="80000"/>
              </a:lnSpc>
              <a:spcBef>
                <a:spcPts val="70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32740" algn="l"/>
              </a:tabLst>
            </a:pPr>
            <a:r>
              <a:rPr dirty="0" sz="2500">
                <a:latin typeface="Calibri"/>
                <a:cs typeface="Calibri"/>
              </a:rPr>
              <a:t>Diffusion</a:t>
            </a:r>
            <a:r>
              <a:rPr dirty="0" sz="2500" spc="-9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drives</a:t>
            </a:r>
            <a:r>
              <a:rPr dirty="0" sz="2500" spc="-70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negative</a:t>
            </a:r>
            <a:r>
              <a:rPr dirty="0" sz="2500" spc="-7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charge</a:t>
            </a:r>
            <a:r>
              <a:rPr dirty="0" sz="2500" spc="-5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one</a:t>
            </a:r>
            <a:r>
              <a:rPr dirty="0" sz="2500" spc="-80">
                <a:latin typeface="Calibri"/>
                <a:cs typeface="Calibri"/>
              </a:rPr>
              <a:t> </a:t>
            </a:r>
            <a:r>
              <a:rPr dirty="0" sz="2500" spc="-55">
                <a:latin typeface="Calibri"/>
                <a:cs typeface="Calibri"/>
              </a:rPr>
              <a:t>way,</a:t>
            </a:r>
            <a:r>
              <a:rPr dirty="0" sz="2500" spc="-6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positive</a:t>
            </a:r>
            <a:r>
              <a:rPr dirty="0" sz="2500" spc="-85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charge </a:t>
            </a:r>
            <a:r>
              <a:rPr dirty="0" sz="2500">
                <a:latin typeface="Calibri"/>
                <a:cs typeface="Calibri"/>
              </a:rPr>
              <a:t>the</a:t>
            </a:r>
            <a:r>
              <a:rPr dirty="0" sz="2500" spc="-40">
                <a:latin typeface="Calibri"/>
                <a:cs typeface="Calibri"/>
              </a:rPr>
              <a:t> </a:t>
            </a:r>
            <a:r>
              <a:rPr dirty="0" sz="2500" spc="-20">
                <a:latin typeface="Calibri"/>
                <a:cs typeface="Calibri"/>
              </a:rPr>
              <a:t>other</a:t>
            </a:r>
            <a:endParaRPr sz="2500">
              <a:latin typeface="Calibri"/>
              <a:cs typeface="Calibri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60398" y="3235801"/>
            <a:ext cx="5823191" cy="3088798"/>
          </a:xfrm>
          <a:prstGeom prst="rect">
            <a:avLst/>
          </a:prstGeom>
        </p:spPr>
      </p:pic>
      <p:sp>
        <p:nvSpPr>
          <p:cNvPr id="6" name="object 6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19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 spc="-10"/>
              <a:t>P-</a:t>
            </a:r>
            <a:r>
              <a:rPr dirty="0" sz="4000"/>
              <a:t>N</a:t>
            </a:r>
            <a:r>
              <a:rPr dirty="0" sz="4000" spc="-25"/>
              <a:t> </a:t>
            </a:r>
            <a:r>
              <a:rPr dirty="0" sz="4000" spc="-10"/>
              <a:t>Junctions</a:t>
            </a:r>
            <a:endParaRPr sz="4000"/>
          </a:p>
        </p:txBody>
      </p:sp>
      <p:sp>
        <p:nvSpPr>
          <p:cNvPr id="4" name="object 4" descr=""/>
          <p:cNvSpPr txBox="1"/>
          <p:nvPr/>
        </p:nvSpPr>
        <p:spPr>
          <a:xfrm>
            <a:off x="535940" y="1219009"/>
            <a:ext cx="7816215" cy="164782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332105" indent="-319405">
              <a:lnSpc>
                <a:spcPct val="100000"/>
              </a:lnSpc>
              <a:spcBef>
                <a:spcPts val="50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32105" algn="l"/>
              </a:tabLst>
            </a:pPr>
            <a:r>
              <a:rPr dirty="0" sz="2500">
                <a:latin typeface="Calibri"/>
                <a:cs typeface="Calibri"/>
              </a:rPr>
              <a:t>Diffusion</a:t>
            </a:r>
            <a:r>
              <a:rPr dirty="0" sz="2500" spc="-8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causes</a:t>
            </a:r>
            <a:r>
              <a:rPr dirty="0" sz="2500" spc="-4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a</a:t>
            </a:r>
            <a:r>
              <a:rPr dirty="0" sz="2500" spc="-50">
                <a:latin typeface="Calibri"/>
                <a:cs typeface="Calibri"/>
              </a:rPr>
              <a:t> </a:t>
            </a:r>
            <a:r>
              <a:rPr dirty="0" sz="2500" b="1" i="1">
                <a:latin typeface="Calibri"/>
                <a:cs typeface="Calibri"/>
              </a:rPr>
              <a:t>charge</a:t>
            </a:r>
            <a:r>
              <a:rPr dirty="0" sz="2500" spc="-65" b="1" i="1">
                <a:latin typeface="Calibri"/>
                <a:cs typeface="Calibri"/>
              </a:rPr>
              <a:t> </a:t>
            </a:r>
            <a:r>
              <a:rPr dirty="0" sz="2500" b="1" i="1">
                <a:latin typeface="Calibri"/>
                <a:cs typeface="Calibri"/>
              </a:rPr>
              <a:t>gradient</a:t>
            </a:r>
            <a:r>
              <a:rPr dirty="0" sz="2500" spc="-55" b="1" i="1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across</a:t>
            </a:r>
            <a:r>
              <a:rPr dirty="0" sz="2500" spc="-6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the</a:t>
            </a:r>
            <a:r>
              <a:rPr dirty="0" sz="2500" spc="-45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junction</a:t>
            </a:r>
            <a:endParaRPr sz="25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355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6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 b="1" i="1">
                <a:latin typeface="Calibri"/>
                <a:cs typeface="Calibri"/>
              </a:rPr>
              <a:t>Electric</a:t>
            </a:r>
            <a:r>
              <a:rPr dirty="0" sz="2200" spc="-40" b="1" i="1">
                <a:latin typeface="Calibri"/>
                <a:cs typeface="Calibri"/>
              </a:rPr>
              <a:t> </a:t>
            </a:r>
            <a:r>
              <a:rPr dirty="0" sz="2200" b="1" i="1">
                <a:latin typeface="Calibri"/>
                <a:cs typeface="Calibri"/>
              </a:rPr>
              <a:t>field</a:t>
            </a:r>
            <a:r>
              <a:rPr dirty="0" sz="2200" spc="-30" b="1" i="1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established</a:t>
            </a:r>
            <a:endParaRPr sz="2200">
              <a:latin typeface="Calibri"/>
              <a:cs typeface="Calibri"/>
            </a:endParaRPr>
          </a:p>
          <a:p>
            <a:pPr marL="332105" indent="-319405">
              <a:lnSpc>
                <a:spcPct val="100000"/>
              </a:lnSpc>
              <a:spcBef>
                <a:spcPts val="384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32105" algn="l"/>
              </a:tabLst>
            </a:pPr>
            <a:r>
              <a:rPr dirty="0" sz="2500" spc="-10">
                <a:latin typeface="Calibri"/>
                <a:cs typeface="Calibri"/>
              </a:rPr>
              <a:t>E-</a:t>
            </a:r>
            <a:r>
              <a:rPr dirty="0" sz="2500">
                <a:latin typeface="Calibri"/>
                <a:cs typeface="Calibri"/>
              </a:rPr>
              <a:t>field</a:t>
            </a:r>
            <a:r>
              <a:rPr dirty="0" sz="2500" spc="-5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drives</a:t>
            </a:r>
            <a:r>
              <a:rPr dirty="0" sz="2500" spc="-5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mobile</a:t>
            </a:r>
            <a:r>
              <a:rPr dirty="0" sz="2500" spc="-5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charge</a:t>
            </a:r>
            <a:r>
              <a:rPr dirty="0" sz="2500" spc="-4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back</a:t>
            </a:r>
            <a:r>
              <a:rPr dirty="0" sz="2500" spc="-4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in</a:t>
            </a:r>
            <a:r>
              <a:rPr dirty="0" sz="2500" spc="-5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the</a:t>
            </a:r>
            <a:r>
              <a:rPr dirty="0" sz="2500" spc="-5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opposite</a:t>
            </a:r>
            <a:r>
              <a:rPr dirty="0" sz="2500" spc="-65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direction</a:t>
            </a:r>
            <a:endParaRPr sz="25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350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6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 b="1" i="1">
                <a:latin typeface="Calibri"/>
                <a:cs typeface="Calibri"/>
              </a:rPr>
              <a:t>Drift</a:t>
            </a:r>
            <a:r>
              <a:rPr dirty="0" sz="2200" spc="-10" b="1" i="1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opposes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and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limits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diffusion</a:t>
            </a:r>
            <a:endParaRPr sz="2200">
              <a:latin typeface="Calibri"/>
              <a:cs typeface="Calibri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60398" y="3235801"/>
            <a:ext cx="5823191" cy="3088798"/>
          </a:xfrm>
          <a:prstGeom prst="rect">
            <a:avLst/>
          </a:prstGeom>
        </p:spPr>
      </p:pic>
      <p:sp>
        <p:nvSpPr>
          <p:cNvPr id="6" name="object 6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1600200"/>
            <a:ext cx="7772400" cy="990600"/>
          </a:xfrm>
          <a:prstGeom prst="rect"/>
          <a:solidFill>
            <a:srgbClr val="6E6E74"/>
          </a:solidFill>
        </p:spPr>
        <p:txBody>
          <a:bodyPr wrap="square" lIns="0" tIns="12382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975"/>
              </a:spcBef>
            </a:pPr>
            <a:r>
              <a:rPr dirty="0" sz="4400">
                <a:solidFill>
                  <a:srgbClr val="FFFFFF"/>
                </a:solidFill>
              </a:rPr>
              <a:t>Course</a:t>
            </a:r>
            <a:r>
              <a:rPr dirty="0" sz="4400" spc="-170">
                <a:solidFill>
                  <a:srgbClr val="FFFFFF"/>
                </a:solidFill>
              </a:rPr>
              <a:t> </a:t>
            </a:r>
            <a:r>
              <a:rPr dirty="0" sz="4400" spc="-10">
                <a:solidFill>
                  <a:srgbClr val="FFFFFF"/>
                </a:solidFill>
              </a:rPr>
              <a:t>Overview</a:t>
            </a:r>
            <a:endParaRPr sz="4400"/>
          </a:p>
        </p:txBody>
      </p:sp>
      <p:sp>
        <p:nvSpPr>
          <p:cNvPr id="4" name="object 4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30035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365"/>
              </a:spcBef>
            </a:pPr>
            <a:r>
              <a:rPr dirty="0" sz="2400" spc="-50" b="1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20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 spc="-10"/>
              <a:t>P-</a:t>
            </a:r>
            <a:r>
              <a:rPr dirty="0" sz="4000"/>
              <a:t>N</a:t>
            </a:r>
            <a:r>
              <a:rPr dirty="0" sz="4000" spc="-65"/>
              <a:t> </a:t>
            </a:r>
            <a:r>
              <a:rPr dirty="0" sz="4000"/>
              <a:t>Junction</a:t>
            </a:r>
            <a:r>
              <a:rPr dirty="0" sz="4000" spc="-70"/>
              <a:t> </a:t>
            </a:r>
            <a:r>
              <a:rPr dirty="0" sz="4000"/>
              <a:t>–</a:t>
            </a:r>
            <a:r>
              <a:rPr dirty="0" sz="4000" spc="-65"/>
              <a:t> </a:t>
            </a:r>
            <a:r>
              <a:rPr dirty="0" sz="4000" spc="-20"/>
              <a:t>Reverse</a:t>
            </a:r>
            <a:r>
              <a:rPr dirty="0" sz="4000" spc="-65"/>
              <a:t> </a:t>
            </a:r>
            <a:r>
              <a:rPr dirty="0" sz="4000" spc="-20"/>
              <a:t>Bias</a:t>
            </a:r>
            <a:endParaRPr sz="4000"/>
          </a:p>
        </p:txBody>
      </p:sp>
      <p:sp>
        <p:nvSpPr>
          <p:cNvPr id="4" name="object 4" descr=""/>
          <p:cNvSpPr txBox="1"/>
          <p:nvPr/>
        </p:nvSpPr>
        <p:spPr>
          <a:xfrm>
            <a:off x="510540" y="1218024"/>
            <a:ext cx="7665720" cy="2437130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357505" indent="-319405">
              <a:lnSpc>
                <a:spcPct val="100000"/>
              </a:lnSpc>
              <a:spcBef>
                <a:spcPts val="470"/>
              </a:spcBef>
              <a:buClr>
                <a:srgbClr val="A7B788"/>
              </a:buClr>
              <a:buSzPct val="59259"/>
              <a:buFont typeface="Wingdings"/>
              <a:buChar char=""/>
              <a:tabLst>
                <a:tab pos="357505" algn="l"/>
              </a:tabLst>
            </a:pPr>
            <a:r>
              <a:rPr dirty="0" sz="2700" spc="-30">
                <a:latin typeface="Calibri"/>
                <a:cs typeface="Calibri"/>
              </a:rPr>
              <a:t>Reverse-</a:t>
            </a:r>
            <a:r>
              <a:rPr dirty="0" sz="2700">
                <a:latin typeface="Calibri"/>
                <a:cs typeface="Calibri"/>
              </a:rPr>
              <a:t>bias</a:t>
            </a:r>
            <a:r>
              <a:rPr dirty="0" sz="2700" spc="-40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voltage</a:t>
            </a:r>
            <a:r>
              <a:rPr dirty="0" sz="2700" spc="-4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applied</a:t>
            </a:r>
            <a:r>
              <a:rPr dirty="0" sz="2700" spc="-5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–</a:t>
            </a:r>
            <a:r>
              <a:rPr dirty="0" sz="2700" spc="-2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V</a:t>
            </a:r>
            <a:r>
              <a:rPr dirty="0" baseline="-20061" sz="2700">
                <a:latin typeface="Calibri"/>
                <a:cs typeface="Calibri"/>
              </a:rPr>
              <a:t>d</a:t>
            </a:r>
            <a:r>
              <a:rPr dirty="0" baseline="-20061" sz="2700" spc="284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&lt;</a:t>
            </a:r>
            <a:r>
              <a:rPr dirty="0" sz="2700" spc="-3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0</a:t>
            </a:r>
            <a:r>
              <a:rPr dirty="0" sz="2700" spc="-45">
                <a:latin typeface="Calibri"/>
                <a:cs typeface="Calibri"/>
              </a:rPr>
              <a:t> </a:t>
            </a:r>
            <a:r>
              <a:rPr dirty="0" sz="2700" spc="-50">
                <a:latin typeface="Calibri"/>
                <a:cs typeface="Calibri"/>
              </a:rPr>
              <a:t>V</a:t>
            </a:r>
            <a:endParaRPr sz="2700">
              <a:latin typeface="Calibri"/>
              <a:cs typeface="Calibri"/>
            </a:endParaRPr>
          </a:p>
          <a:p>
            <a:pPr marL="403225">
              <a:lnSpc>
                <a:spcPct val="100000"/>
              </a:lnSpc>
              <a:spcBef>
                <a:spcPts val="330"/>
              </a:spcBef>
            </a:pPr>
            <a:r>
              <a:rPr dirty="0" sz="16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650" spc="17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latin typeface="Calibri"/>
                <a:cs typeface="Calibri"/>
              </a:rPr>
              <a:t>Applied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voltage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adds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to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depletion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region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E-</a:t>
            </a:r>
            <a:r>
              <a:rPr dirty="0" sz="2400" spc="-10">
                <a:latin typeface="Calibri"/>
                <a:cs typeface="Calibri"/>
              </a:rPr>
              <a:t>field</a:t>
            </a:r>
            <a:endParaRPr sz="2400">
              <a:latin typeface="Calibri"/>
              <a:cs typeface="Calibri"/>
            </a:endParaRPr>
          </a:p>
          <a:p>
            <a:pPr marL="403225">
              <a:lnSpc>
                <a:spcPct val="100000"/>
              </a:lnSpc>
              <a:spcBef>
                <a:spcPts val="310"/>
              </a:spcBef>
            </a:pPr>
            <a:r>
              <a:rPr dirty="0" sz="16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650" spc="18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latin typeface="Calibri"/>
                <a:cs typeface="Calibri"/>
              </a:rPr>
              <a:t>Additional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diffusion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to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balance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larger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E-</a:t>
            </a:r>
            <a:r>
              <a:rPr dirty="0" sz="2400" spc="-10">
                <a:latin typeface="Calibri"/>
                <a:cs typeface="Calibri"/>
              </a:rPr>
              <a:t>field</a:t>
            </a:r>
            <a:endParaRPr sz="2400">
              <a:latin typeface="Calibri"/>
              <a:cs typeface="Calibri"/>
            </a:endParaRPr>
          </a:p>
          <a:p>
            <a:pPr marL="403225">
              <a:lnSpc>
                <a:spcPct val="100000"/>
              </a:lnSpc>
              <a:spcBef>
                <a:spcPts val="315"/>
              </a:spcBef>
            </a:pPr>
            <a:r>
              <a:rPr dirty="0" sz="16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650" spc="18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latin typeface="Calibri"/>
                <a:cs typeface="Calibri"/>
              </a:rPr>
              <a:t>Depletion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region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expands</a:t>
            </a:r>
            <a:endParaRPr sz="2400">
              <a:latin typeface="Calibri"/>
              <a:cs typeface="Calibri"/>
            </a:endParaRPr>
          </a:p>
          <a:p>
            <a:pPr marL="678180" marR="30480" indent="-274955">
              <a:lnSpc>
                <a:spcPts val="2590"/>
              </a:lnSpc>
              <a:spcBef>
                <a:spcPts val="640"/>
              </a:spcBef>
            </a:pPr>
            <a:r>
              <a:rPr dirty="0" sz="16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650" spc="18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latin typeface="Calibri"/>
                <a:cs typeface="Calibri"/>
              </a:rPr>
              <a:t>Negligible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reverse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current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flow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due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to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 b="1" i="1">
                <a:latin typeface="Calibri"/>
                <a:cs typeface="Calibri"/>
              </a:rPr>
              <a:t>drift</a:t>
            </a:r>
            <a:r>
              <a:rPr dirty="0" sz="2400" spc="-50" b="1" i="1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thermally- </a:t>
            </a:r>
            <a:r>
              <a:rPr dirty="0" sz="2400" spc="-20">
                <a:latin typeface="Calibri"/>
                <a:cs typeface="Calibri"/>
              </a:rPr>
              <a:t>generated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b="1" i="1">
                <a:latin typeface="Calibri"/>
                <a:cs typeface="Calibri"/>
              </a:rPr>
              <a:t>minority</a:t>
            </a:r>
            <a:r>
              <a:rPr dirty="0" sz="2400" spc="-55" b="1" i="1">
                <a:latin typeface="Calibri"/>
                <a:cs typeface="Calibri"/>
              </a:rPr>
              <a:t> </a:t>
            </a:r>
            <a:r>
              <a:rPr dirty="0" sz="2400" spc="-10" b="1" i="1">
                <a:latin typeface="Calibri"/>
                <a:cs typeface="Calibri"/>
              </a:rPr>
              <a:t>carriers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18832" y="3844836"/>
            <a:ext cx="4382533" cy="2397467"/>
          </a:xfrm>
          <a:prstGeom prst="rect">
            <a:avLst/>
          </a:prstGeom>
        </p:spPr>
      </p:pic>
      <p:sp>
        <p:nvSpPr>
          <p:cNvPr id="6" name="object 6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21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 spc="-10"/>
              <a:t>P-</a:t>
            </a:r>
            <a:r>
              <a:rPr dirty="0" sz="4000"/>
              <a:t>N</a:t>
            </a:r>
            <a:r>
              <a:rPr dirty="0" sz="4000" spc="-65"/>
              <a:t> </a:t>
            </a:r>
            <a:r>
              <a:rPr dirty="0" sz="4000"/>
              <a:t>Junction</a:t>
            </a:r>
            <a:r>
              <a:rPr dirty="0" sz="4000" spc="-70"/>
              <a:t> </a:t>
            </a:r>
            <a:r>
              <a:rPr dirty="0" sz="4000"/>
              <a:t>–</a:t>
            </a:r>
            <a:r>
              <a:rPr dirty="0" sz="4000" spc="-70"/>
              <a:t> </a:t>
            </a:r>
            <a:r>
              <a:rPr dirty="0" sz="4000" spc="-10"/>
              <a:t>Forward</a:t>
            </a:r>
            <a:r>
              <a:rPr dirty="0" sz="4000" spc="-60"/>
              <a:t> </a:t>
            </a:r>
            <a:r>
              <a:rPr dirty="0" sz="4000" spc="-20"/>
              <a:t>Bias</a:t>
            </a:r>
            <a:endParaRPr sz="4000"/>
          </a:p>
        </p:txBody>
      </p:sp>
      <p:sp>
        <p:nvSpPr>
          <p:cNvPr id="4" name="object 4" descr=""/>
          <p:cNvSpPr txBox="1"/>
          <p:nvPr/>
        </p:nvSpPr>
        <p:spPr>
          <a:xfrm>
            <a:off x="510540" y="1232408"/>
            <a:ext cx="6645275" cy="2332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7505" indent="-319405">
              <a:lnSpc>
                <a:spcPct val="100000"/>
              </a:lnSpc>
              <a:spcBef>
                <a:spcPts val="100"/>
              </a:spcBef>
              <a:buClr>
                <a:srgbClr val="A7B788"/>
              </a:buClr>
              <a:buSzPct val="59259"/>
              <a:buFont typeface="Wingdings"/>
              <a:buChar char=""/>
              <a:tabLst>
                <a:tab pos="357505" algn="l"/>
              </a:tabLst>
            </a:pPr>
            <a:r>
              <a:rPr dirty="0" sz="2700" spc="-25">
                <a:latin typeface="Calibri"/>
                <a:cs typeface="Calibri"/>
              </a:rPr>
              <a:t>Forward-</a:t>
            </a:r>
            <a:r>
              <a:rPr dirty="0" sz="2700">
                <a:latin typeface="Calibri"/>
                <a:cs typeface="Calibri"/>
              </a:rPr>
              <a:t>bias</a:t>
            </a:r>
            <a:r>
              <a:rPr dirty="0" sz="2700" spc="-7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voltage</a:t>
            </a:r>
            <a:r>
              <a:rPr dirty="0" sz="2700" spc="-4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applied</a:t>
            </a:r>
            <a:r>
              <a:rPr dirty="0" sz="2700" spc="-4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–</a:t>
            </a:r>
            <a:r>
              <a:rPr dirty="0" sz="2700" spc="-4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V</a:t>
            </a:r>
            <a:r>
              <a:rPr dirty="0" baseline="-20061" sz="2700">
                <a:latin typeface="Calibri"/>
                <a:cs typeface="Calibri"/>
              </a:rPr>
              <a:t>d</a:t>
            </a:r>
            <a:r>
              <a:rPr dirty="0" baseline="-20061" sz="2700" spc="254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&gt;</a:t>
            </a:r>
            <a:r>
              <a:rPr dirty="0" sz="2700" spc="-3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0</a:t>
            </a:r>
            <a:r>
              <a:rPr dirty="0" sz="2700" spc="-50">
                <a:latin typeface="Calibri"/>
                <a:cs typeface="Calibri"/>
              </a:rPr>
              <a:t> V</a:t>
            </a:r>
            <a:endParaRPr sz="2700">
              <a:latin typeface="Calibri"/>
              <a:cs typeface="Calibri"/>
            </a:endParaRPr>
          </a:p>
          <a:p>
            <a:pPr marL="403225">
              <a:lnSpc>
                <a:spcPct val="100000"/>
              </a:lnSpc>
              <a:spcBef>
                <a:spcPts val="35"/>
              </a:spcBef>
            </a:pPr>
            <a:r>
              <a:rPr dirty="0" sz="16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650" spc="15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latin typeface="Calibri"/>
                <a:cs typeface="Calibri"/>
              </a:rPr>
              <a:t>Applied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voltage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reduces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depletion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region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E-</a:t>
            </a:r>
            <a:r>
              <a:rPr dirty="0" sz="2400" spc="-10">
                <a:latin typeface="Calibri"/>
                <a:cs typeface="Calibri"/>
              </a:rPr>
              <a:t>field</a:t>
            </a:r>
            <a:endParaRPr sz="2400">
              <a:latin typeface="Calibri"/>
              <a:cs typeface="Calibri"/>
            </a:endParaRPr>
          </a:p>
          <a:p>
            <a:pPr marL="403225">
              <a:lnSpc>
                <a:spcPct val="100000"/>
              </a:lnSpc>
              <a:spcBef>
                <a:spcPts val="25"/>
              </a:spcBef>
            </a:pPr>
            <a:r>
              <a:rPr dirty="0" sz="16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650" spc="18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latin typeface="Calibri"/>
                <a:cs typeface="Calibri"/>
              </a:rPr>
              <a:t>Depletion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region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shrinks</a:t>
            </a:r>
            <a:endParaRPr sz="2400">
              <a:latin typeface="Calibri"/>
              <a:cs typeface="Calibri"/>
            </a:endParaRPr>
          </a:p>
          <a:p>
            <a:pPr marL="357505" indent="-319405">
              <a:lnSpc>
                <a:spcPct val="100000"/>
              </a:lnSpc>
              <a:spcBef>
                <a:spcPts val="40"/>
              </a:spcBef>
              <a:buClr>
                <a:srgbClr val="A7B788"/>
              </a:buClr>
              <a:buSzPct val="59259"/>
              <a:buFont typeface="Wingdings"/>
              <a:buChar char=""/>
              <a:tabLst>
                <a:tab pos="357505" algn="l"/>
              </a:tabLst>
            </a:pPr>
            <a:r>
              <a:rPr dirty="0" sz="2700">
                <a:latin typeface="Calibri"/>
                <a:cs typeface="Calibri"/>
              </a:rPr>
              <a:t>Significant</a:t>
            </a:r>
            <a:r>
              <a:rPr dirty="0" sz="2700" spc="-100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forward</a:t>
            </a:r>
            <a:r>
              <a:rPr dirty="0" sz="2700" spc="-114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current</a:t>
            </a:r>
            <a:r>
              <a:rPr dirty="0" sz="2700" spc="-120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flows</a:t>
            </a:r>
            <a:endParaRPr sz="2700">
              <a:latin typeface="Calibri"/>
              <a:cs typeface="Calibri"/>
            </a:endParaRPr>
          </a:p>
          <a:p>
            <a:pPr marL="403225">
              <a:lnSpc>
                <a:spcPct val="100000"/>
              </a:lnSpc>
              <a:spcBef>
                <a:spcPts val="35"/>
              </a:spcBef>
            </a:pPr>
            <a:r>
              <a:rPr dirty="0" sz="16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650" spc="19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400" b="1" i="1">
                <a:latin typeface="Calibri"/>
                <a:cs typeface="Calibri"/>
              </a:rPr>
              <a:t>Majority</a:t>
            </a:r>
            <a:r>
              <a:rPr dirty="0" sz="2400" spc="-55" b="1" i="1">
                <a:latin typeface="Calibri"/>
                <a:cs typeface="Calibri"/>
              </a:rPr>
              <a:t> </a:t>
            </a:r>
            <a:r>
              <a:rPr dirty="0" sz="2400" b="1" i="1">
                <a:latin typeface="Calibri"/>
                <a:cs typeface="Calibri"/>
              </a:rPr>
              <a:t>carriers</a:t>
            </a:r>
            <a:r>
              <a:rPr dirty="0" sz="2400" spc="-40" b="1" i="1">
                <a:latin typeface="Calibri"/>
                <a:cs typeface="Calibri"/>
              </a:rPr>
              <a:t> </a:t>
            </a:r>
            <a:r>
              <a:rPr dirty="0" sz="2400" b="1" i="1">
                <a:latin typeface="Calibri"/>
                <a:cs typeface="Calibri"/>
              </a:rPr>
              <a:t>diffuse</a:t>
            </a:r>
            <a:r>
              <a:rPr dirty="0" sz="2400" spc="-60" b="1" i="1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across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junction</a:t>
            </a:r>
            <a:endParaRPr sz="2400">
              <a:latin typeface="Calibri"/>
              <a:cs typeface="Calibri"/>
            </a:endParaRPr>
          </a:p>
          <a:p>
            <a:pPr marL="403225">
              <a:lnSpc>
                <a:spcPct val="100000"/>
              </a:lnSpc>
              <a:spcBef>
                <a:spcPts val="25"/>
              </a:spcBef>
            </a:pPr>
            <a:r>
              <a:rPr dirty="0" sz="16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650" spc="18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latin typeface="Calibri"/>
                <a:cs typeface="Calibri"/>
              </a:rPr>
              <a:t>Carried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to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diode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terminals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by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applied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E-</a:t>
            </a:r>
            <a:r>
              <a:rPr dirty="0" sz="2400" spc="-10">
                <a:latin typeface="Calibri"/>
                <a:cs typeface="Calibri"/>
              </a:rPr>
              <a:t>field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18832" y="4019129"/>
            <a:ext cx="4382533" cy="2073810"/>
          </a:xfrm>
          <a:prstGeom prst="rect">
            <a:avLst/>
          </a:prstGeom>
        </p:spPr>
      </p:pic>
      <p:sp>
        <p:nvSpPr>
          <p:cNvPr id="6" name="object 6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1600200"/>
            <a:ext cx="7772400" cy="990600"/>
          </a:xfrm>
          <a:prstGeom prst="rect"/>
          <a:solidFill>
            <a:srgbClr val="6E6E74"/>
          </a:solidFill>
        </p:spPr>
        <p:txBody>
          <a:bodyPr wrap="square" lIns="0" tIns="12382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975"/>
              </a:spcBef>
            </a:pPr>
            <a:r>
              <a:rPr dirty="0" sz="4400">
                <a:solidFill>
                  <a:srgbClr val="FFFFFF"/>
                </a:solidFill>
              </a:rPr>
              <a:t>Diode</a:t>
            </a:r>
            <a:r>
              <a:rPr dirty="0" sz="4400" spc="-50">
                <a:solidFill>
                  <a:srgbClr val="FFFFFF"/>
                </a:solidFill>
              </a:rPr>
              <a:t> </a:t>
            </a:r>
            <a:r>
              <a:rPr dirty="0" sz="4400" spc="-20">
                <a:solidFill>
                  <a:srgbClr val="FFFFFF"/>
                </a:solidFill>
              </a:rPr>
              <a:t>I-</a:t>
            </a:r>
            <a:r>
              <a:rPr dirty="0" sz="4400">
                <a:solidFill>
                  <a:srgbClr val="FFFFFF"/>
                </a:solidFill>
              </a:rPr>
              <a:t>V</a:t>
            </a:r>
            <a:r>
              <a:rPr dirty="0" sz="4400" spc="-50">
                <a:solidFill>
                  <a:srgbClr val="FFFFFF"/>
                </a:solidFill>
              </a:rPr>
              <a:t> </a:t>
            </a:r>
            <a:r>
              <a:rPr dirty="0" sz="4400" spc="-10">
                <a:solidFill>
                  <a:srgbClr val="FFFFFF"/>
                </a:solidFill>
              </a:rPr>
              <a:t>Characteristics</a:t>
            </a:r>
            <a:endParaRPr sz="4400"/>
          </a:p>
        </p:txBody>
      </p:sp>
      <p:sp>
        <p:nvSpPr>
          <p:cNvPr id="4" name="object 4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30035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365"/>
              </a:spcBef>
            </a:pPr>
            <a:r>
              <a:rPr dirty="0" sz="2400" spc="-25" b="1">
                <a:solidFill>
                  <a:srgbClr val="FFFFFF"/>
                </a:solidFill>
                <a:latin typeface="Calibri"/>
                <a:cs typeface="Calibri"/>
              </a:rPr>
              <a:t>22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23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Diode</a:t>
            </a:r>
            <a:r>
              <a:rPr dirty="0" sz="4000" spc="-30"/>
              <a:t> </a:t>
            </a:r>
            <a:r>
              <a:rPr dirty="0" sz="4000" spc="-10"/>
              <a:t>I-</a:t>
            </a:r>
            <a:r>
              <a:rPr dirty="0" sz="4000"/>
              <a:t>V</a:t>
            </a:r>
            <a:r>
              <a:rPr dirty="0" sz="4000" spc="-10"/>
              <a:t> Characteristics</a:t>
            </a:r>
            <a:endParaRPr sz="4000"/>
          </a:p>
        </p:txBody>
      </p:sp>
      <p:sp>
        <p:nvSpPr>
          <p:cNvPr id="4" name="object 4" descr=""/>
          <p:cNvSpPr txBox="1"/>
          <p:nvPr/>
        </p:nvSpPr>
        <p:spPr>
          <a:xfrm>
            <a:off x="510538" y="1232408"/>
            <a:ext cx="3293745" cy="5073015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marL="358140" marR="709930" indent="-320040">
              <a:lnSpc>
                <a:spcPct val="80000"/>
              </a:lnSpc>
              <a:spcBef>
                <a:spcPts val="745"/>
              </a:spcBef>
              <a:buClr>
                <a:srgbClr val="A7B788"/>
              </a:buClr>
              <a:buSzPct val="59259"/>
              <a:buFont typeface="Wingdings"/>
              <a:buChar char=""/>
              <a:tabLst>
                <a:tab pos="358140" algn="l"/>
              </a:tabLst>
            </a:pPr>
            <a:r>
              <a:rPr dirty="0" sz="2700">
                <a:latin typeface="Calibri"/>
                <a:cs typeface="Calibri"/>
              </a:rPr>
              <a:t>Three</a:t>
            </a:r>
            <a:r>
              <a:rPr dirty="0" sz="2700" spc="-75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operating regions:</a:t>
            </a:r>
            <a:endParaRPr sz="2700">
              <a:latin typeface="Calibri"/>
              <a:cs typeface="Calibri"/>
            </a:endParaRPr>
          </a:p>
          <a:p>
            <a:pPr marL="403225">
              <a:lnSpc>
                <a:spcPct val="100000"/>
              </a:lnSpc>
              <a:spcBef>
                <a:spcPts val="40"/>
              </a:spcBef>
            </a:pPr>
            <a:r>
              <a:rPr dirty="0" sz="16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650" spc="18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latin typeface="Calibri"/>
                <a:cs typeface="Calibri"/>
              </a:rPr>
              <a:t>Forward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biased</a:t>
            </a:r>
            <a:endParaRPr sz="2400">
              <a:latin typeface="Calibri"/>
              <a:cs typeface="Calibri"/>
            </a:endParaRPr>
          </a:p>
          <a:p>
            <a:pPr lvl="1" marL="951865" indent="-227965">
              <a:lnSpc>
                <a:spcPct val="100000"/>
              </a:lnSpc>
              <a:spcBef>
                <a:spcPts val="5"/>
              </a:spcBef>
              <a:buClr>
                <a:srgbClr val="A7B788"/>
              </a:buClr>
              <a:buSzPct val="73809"/>
              <a:buFont typeface="Wingdings"/>
              <a:buChar char=""/>
              <a:tabLst>
                <a:tab pos="951865" algn="l"/>
              </a:tabLst>
            </a:pPr>
            <a:r>
              <a:rPr dirty="0" sz="2100">
                <a:latin typeface="Calibri"/>
                <a:cs typeface="Calibri"/>
              </a:rPr>
              <a:t>V</a:t>
            </a:r>
            <a:r>
              <a:rPr dirty="0" baseline="-19841" sz="2100">
                <a:latin typeface="Calibri"/>
                <a:cs typeface="Calibri"/>
              </a:rPr>
              <a:t>d</a:t>
            </a:r>
            <a:r>
              <a:rPr dirty="0" baseline="-19841" sz="2100" spc="172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&gt;</a:t>
            </a:r>
            <a:r>
              <a:rPr dirty="0" sz="2100" spc="-3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0</a:t>
            </a:r>
            <a:r>
              <a:rPr dirty="0" sz="2100" spc="-35">
                <a:latin typeface="Calibri"/>
                <a:cs typeface="Calibri"/>
              </a:rPr>
              <a:t> </a:t>
            </a:r>
            <a:r>
              <a:rPr dirty="0" sz="2100" spc="-50">
                <a:latin typeface="Calibri"/>
                <a:cs typeface="Calibri"/>
              </a:rPr>
              <a:t>V</a:t>
            </a:r>
            <a:endParaRPr sz="2100">
              <a:latin typeface="Calibri"/>
              <a:cs typeface="Calibri"/>
            </a:endParaRPr>
          </a:p>
          <a:p>
            <a:pPr lvl="1" marL="952500" marR="285750" indent="-228600">
              <a:lnSpc>
                <a:spcPts val="2020"/>
              </a:lnSpc>
              <a:spcBef>
                <a:spcPts val="484"/>
              </a:spcBef>
              <a:buClr>
                <a:srgbClr val="A7B788"/>
              </a:buClr>
              <a:buSzPct val="73809"/>
              <a:buFont typeface="Wingdings"/>
              <a:buChar char=""/>
              <a:tabLst>
                <a:tab pos="952500" algn="l"/>
              </a:tabLst>
            </a:pPr>
            <a:r>
              <a:rPr dirty="0" sz="2100">
                <a:latin typeface="Calibri"/>
                <a:cs typeface="Calibri"/>
              </a:rPr>
              <a:t>Current</a:t>
            </a:r>
            <a:r>
              <a:rPr dirty="0" sz="2100" spc="-8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flows</a:t>
            </a:r>
            <a:r>
              <a:rPr dirty="0" sz="2100" spc="-80">
                <a:latin typeface="Calibri"/>
                <a:cs typeface="Calibri"/>
              </a:rPr>
              <a:t> </a:t>
            </a:r>
            <a:r>
              <a:rPr dirty="0" sz="2100" spc="-20">
                <a:latin typeface="Calibri"/>
                <a:cs typeface="Calibri"/>
              </a:rPr>
              <a:t>from </a:t>
            </a:r>
            <a:r>
              <a:rPr dirty="0" sz="2100">
                <a:latin typeface="Calibri"/>
                <a:cs typeface="Calibri"/>
              </a:rPr>
              <a:t>anode</a:t>
            </a:r>
            <a:r>
              <a:rPr dirty="0" sz="2100" spc="-40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to</a:t>
            </a:r>
            <a:r>
              <a:rPr dirty="0" sz="2100" spc="-25">
                <a:latin typeface="Calibri"/>
                <a:cs typeface="Calibri"/>
              </a:rPr>
              <a:t> </a:t>
            </a:r>
            <a:r>
              <a:rPr dirty="0" sz="2100" spc="-10">
                <a:latin typeface="Calibri"/>
                <a:cs typeface="Calibri"/>
              </a:rPr>
              <a:t>cathode</a:t>
            </a:r>
            <a:endParaRPr sz="2100">
              <a:latin typeface="Calibri"/>
              <a:cs typeface="Calibri"/>
            </a:endParaRPr>
          </a:p>
          <a:p>
            <a:pPr marL="403225">
              <a:lnSpc>
                <a:spcPct val="100000"/>
              </a:lnSpc>
              <a:spcBef>
                <a:spcPts val="20"/>
              </a:spcBef>
            </a:pPr>
            <a:r>
              <a:rPr dirty="0" sz="16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650" spc="18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Calibri"/>
                <a:cs typeface="Calibri"/>
              </a:rPr>
              <a:t>Reverse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biased</a:t>
            </a:r>
            <a:endParaRPr sz="2400">
              <a:latin typeface="Calibri"/>
              <a:cs typeface="Calibri"/>
            </a:endParaRPr>
          </a:p>
          <a:p>
            <a:pPr lvl="1" marL="951865" indent="-227965">
              <a:lnSpc>
                <a:spcPts val="2515"/>
              </a:lnSpc>
              <a:spcBef>
                <a:spcPts val="10"/>
              </a:spcBef>
              <a:buClr>
                <a:srgbClr val="A7B788"/>
              </a:buClr>
              <a:buSzPct val="73809"/>
              <a:buFont typeface="Wingdings"/>
              <a:buChar char=""/>
              <a:tabLst>
                <a:tab pos="951865" algn="l"/>
              </a:tabLst>
            </a:pPr>
            <a:r>
              <a:rPr dirty="0" sz="2100">
                <a:latin typeface="Calibri"/>
                <a:cs typeface="Calibri"/>
              </a:rPr>
              <a:t>V</a:t>
            </a:r>
            <a:r>
              <a:rPr dirty="0" baseline="-19841" sz="2100">
                <a:latin typeface="Calibri"/>
                <a:cs typeface="Calibri"/>
              </a:rPr>
              <a:t>d</a:t>
            </a:r>
            <a:r>
              <a:rPr dirty="0" baseline="-19841" sz="2100" spc="172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&lt;</a:t>
            </a:r>
            <a:r>
              <a:rPr dirty="0" sz="2100" spc="-3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0</a:t>
            </a:r>
            <a:r>
              <a:rPr dirty="0" sz="2100" spc="-35">
                <a:latin typeface="Calibri"/>
                <a:cs typeface="Calibri"/>
              </a:rPr>
              <a:t> </a:t>
            </a:r>
            <a:r>
              <a:rPr dirty="0" sz="2100" spc="-50">
                <a:latin typeface="Calibri"/>
                <a:cs typeface="Calibri"/>
              </a:rPr>
              <a:t>V</a:t>
            </a:r>
            <a:endParaRPr sz="2100">
              <a:latin typeface="Calibri"/>
              <a:cs typeface="Calibri"/>
            </a:endParaRPr>
          </a:p>
          <a:p>
            <a:pPr lvl="1" marL="951865" marR="87630" indent="-228600">
              <a:lnSpc>
                <a:spcPts val="2020"/>
              </a:lnSpc>
              <a:spcBef>
                <a:spcPts val="480"/>
              </a:spcBef>
              <a:buClr>
                <a:srgbClr val="A7B788"/>
              </a:buClr>
              <a:buSzPct val="73809"/>
              <a:buFont typeface="Wingdings"/>
              <a:buChar char=""/>
              <a:tabLst>
                <a:tab pos="951865" algn="l"/>
              </a:tabLst>
            </a:pPr>
            <a:r>
              <a:rPr dirty="0" sz="2100">
                <a:latin typeface="Calibri"/>
                <a:cs typeface="Calibri"/>
              </a:rPr>
              <a:t>Negligible,</a:t>
            </a:r>
            <a:r>
              <a:rPr dirty="0" sz="2100" spc="-65">
                <a:latin typeface="Calibri"/>
                <a:cs typeface="Calibri"/>
              </a:rPr>
              <a:t> </a:t>
            </a:r>
            <a:r>
              <a:rPr dirty="0" sz="2100" spc="-10">
                <a:latin typeface="Calibri"/>
                <a:cs typeface="Calibri"/>
              </a:rPr>
              <a:t>nearly- constant</a:t>
            </a:r>
            <a:r>
              <a:rPr dirty="0" sz="2100" spc="-60">
                <a:latin typeface="Calibri"/>
                <a:cs typeface="Calibri"/>
              </a:rPr>
              <a:t> </a:t>
            </a:r>
            <a:r>
              <a:rPr dirty="0" sz="2100" spc="-10">
                <a:latin typeface="Calibri"/>
                <a:cs typeface="Calibri"/>
              </a:rPr>
              <a:t>saturation </a:t>
            </a:r>
            <a:r>
              <a:rPr dirty="0" sz="2100">
                <a:latin typeface="Calibri"/>
                <a:cs typeface="Calibri"/>
              </a:rPr>
              <a:t>current,</a:t>
            </a:r>
            <a:r>
              <a:rPr dirty="0" sz="2100" spc="-50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I</a:t>
            </a:r>
            <a:r>
              <a:rPr dirty="0" baseline="-19841" sz="2100">
                <a:latin typeface="Calibri"/>
                <a:cs typeface="Calibri"/>
              </a:rPr>
              <a:t>s</a:t>
            </a:r>
            <a:r>
              <a:rPr dirty="0" sz="2100">
                <a:latin typeface="Calibri"/>
                <a:cs typeface="Calibri"/>
              </a:rPr>
              <a:t>,</a:t>
            </a:r>
            <a:r>
              <a:rPr dirty="0" sz="2100" spc="-50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flow</a:t>
            </a:r>
            <a:r>
              <a:rPr dirty="0" sz="2100" spc="-45">
                <a:latin typeface="Calibri"/>
                <a:cs typeface="Calibri"/>
              </a:rPr>
              <a:t> </a:t>
            </a:r>
            <a:r>
              <a:rPr dirty="0" sz="2100" spc="-20">
                <a:latin typeface="Calibri"/>
                <a:cs typeface="Calibri"/>
              </a:rPr>
              <a:t>from </a:t>
            </a:r>
            <a:r>
              <a:rPr dirty="0" sz="2100">
                <a:latin typeface="Calibri"/>
                <a:cs typeface="Calibri"/>
              </a:rPr>
              <a:t>cathode</a:t>
            </a:r>
            <a:r>
              <a:rPr dirty="0" sz="2100" spc="-6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to</a:t>
            </a:r>
            <a:r>
              <a:rPr dirty="0" sz="2100" spc="-50">
                <a:latin typeface="Calibri"/>
                <a:cs typeface="Calibri"/>
              </a:rPr>
              <a:t> </a:t>
            </a:r>
            <a:r>
              <a:rPr dirty="0" sz="2100" spc="-20">
                <a:latin typeface="Calibri"/>
                <a:cs typeface="Calibri"/>
              </a:rPr>
              <a:t>anode</a:t>
            </a:r>
            <a:endParaRPr sz="2100">
              <a:latin typeface="Calibri"/>
              <a:cs typeface="Calibri"/>
            </a:endParaRPr>
          </a:p>
          <a:p>
            <a:pPr marL="403225">
              <a:lnSpc>
                <a:spcPct val="100000"/>
              </a:lnSpc>
              <a:spcBef>
                <a:spcPts val="15"/>
              </a:spcBef>
            </a:pPr>
            <a:r>
              <a:rPr dirty="0" sz="16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650" spc="18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Calibri"/>
                <a:cs typeface="Calibri"/>
              </a:rPr>
              <a:t>Reverse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breakdown</a:t>
            </a:r>
            <a:endParaRPr sz="2400">
              <a:latin typeface="Calibri"/>
              <a:cs typeface="Calibri"/>
            </a:endParaRPr>
          </a:p>
          <a:p>
            <a:pPr lvl="1" marL="951865" indent="-227965">
              <a:lnSpc>
                <a:spcPts val="2515"/>
              </a:lnSpc>
              <a:spcBef>
                <a:spcPts val="10"/>
              </a:spcBef>
              <a:buClr>
                <a:srgbClr val="A7B788"/>
              </a:buClr>
              <a:buSzPct val="73809"/>
              <a:buFont typeface="Wingdings"/>
              <a:buChar char=""/>
              <a:tabLst>
                <a:tab pos="951865" algn="l"/>
              </a:tabLst>
            </a:pPr>
            <a:r>
              <a:rPr dirty="0" sz="2100">
                <a:latin typeface="Calibri"/>
                <a:cs typeface="Calibri"/>
              </a:rPr>
              <a:t>V</a:t>
            </a:r>
            <a:r>
              <a:rPr dirty="0" baseline="-19841" sz="2100">
                <a:latin typeface="Calibri"/>
                <a:cs typeface="Calibri"/>
              </a:rPr>
              <a:t>d</a:t>
            </a:r>
            <a:r>
              <a:rPr dirty="0" baseline="-19841" sz="2100" spc="150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&lt;</a:t>
            </a:r>
            <a:r>
              <a:rPr dirty="0" sz="2100" spc="-55">
                <a:latin typeface="Calibri"/>
                <a:cs typeface="Calibri"/>
              </a:rPr>
              <a:t> </a:t>
            </a:r>
            <a:r>
              <a:rPr dirty="0" sz="2100" spc="-25">
                <a:latin typeface="Calibri"/>
                <a:cs typeface="Calibri"/>
              </a:rPr>
              <a:t>V</a:t>
            </a:r>
            <a:r>
              <a:rPr dirty="0" baseline="-19841" sz="2100" spc="-37">
                <a:latin typeface="Calibri"/>
                <a:cs typeface="Calibri"/>
              </a:rPr>
              <a:t>BR</a:t>
            </a:r>
            <a:endParaRPr baseline="-19841" sz="2100">
              <a:latin typeface="Calibri"/>
              <a:cs typeface="Calibri"/>
            </a:endParaRPr>
          </a:p>
          <a:p>
            <a:pPr lvl="1" marL="952500" marR="30480" indent="-228600">
              <a:lnSpc>
                <a:spcPct val="80000"/>
              </a:lnSpc>
              <a:spcBef>
                <a:spcPts val="505"/>
              </a:spcBef>
              <a:buClr>
                <a:srgbClr val="A7B788"/>
              </a:buClr>
              <a:buSzPct val="73809"/>
              <a:buFont typeface="Wingdings"/>
              <a:buChar char=""/>
              <a:tabLst>
                <a:tab pos="952500" algn="l"/>
              </a:tabLst>
            </a:pPr>
            <a:r>
              <a:rPr dirty="0" sz="2100">
                <a:latin typeface="Calibri"/>
                <a:cs typeface="Calibri"/>
              </a:rPr>
              <a:t>Large</a:t>
            </a:r>
            <a:r>
              <a:rPr dirty="0" sz="2100" spc="-85">
                <a:latin typeface="Calibri"/>
                <a:cs typeface="Calibri"/>
              </a:rPr>
              <a:t> </a:t>
            </a:r>
            <a:r>
              <a:rPr dirty="0" sz="2100" spc="-10">
                <a:latin typeface="Calibri"/>
                <a:cs typeface="Calibri"/>
              </a:rPr>
              <a:t>reverse</a:t>
            </a:r>
            <a:r>
              <a:rPr dirty="0" sz="2100" spc="-65">
                <a:latin typeface="Calibri"/>
                <a:cs typeface="Calibri"/>
              </a:rPr>
              <a:t> </a:t>
            </a:r>
            <a:r>
              <a:rPr dirty="0" sz="2100" spc="-10">
                <a:latin typeface="Calibri"/>
                <a:cs typeface="Calibri"/>
              </a:rPr>
              <a:t>current flows</a:t>
            </a:r>
            <a:endParaRPr sz="2100">
              <a:latin typeface="Calibri"/>
              <a:cs typeface="Calibri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53901" y="1670869"/>
            <a:ext cx="4820447" cy="4028128"/>
          </a:xfrm>
          <a:prstGeom prst="rect">
            <a:avLst/>
          </a:prstGeom>
        </p:spPr>
      </p:pic>
      <p:sp>
        <p:nvSpPr>
          <p:cNvPr id="6" name="object 6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24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Shockley</a:t>
            </a:r>
            <a:r>
              <a:rPr dirty="0" sz="4000" spc="-85"/>
              <a:t> </a:t>
            </a:r>
            <a:r>
              <a:rPr dirty="0" sz="4000" spc="-10"/>
              <a:t>Equation</a:t>
            </a:r>
            <a:endParaRPr sz="4000"/>
          </a:p>
        </p:txBody>
      </p:sp>
      <p:sp>
        <p:nvSpPr>
          <p:cNvPr id="4" name="object 4" descr=""/>
          <p:cNvSpPr/>
          <p:nvPr/>
        </p:nvSpPr>
        <p:spPr>
          <a:xfrm>
            <a:off x="4247032" y="2218435"/>
            <a:ext cx="1211580" cy="461645"/>
          </a:xfrm>
          <a:custGeom>
            <a:avLst/>
            <a:gdLst/>
            <a:ahLst/>
            <a:cxnLst/>
            <a:rect l="l" t="t" r="r" b="b"/>
            <a:pathLst>
              <a:path w="1211579" h="461644">
                <a:moveTo>
                  <a:pt x="104051" y="10922"/>
                </a:moveTo>
                <a:lnTo>
                  <a:pt x="58597" y="32905"/>
                </a:lnTo>
                <a:lnTo>
                  <a:pt x="26962" y="85204"/>
                </a:lnTo>
                <a:lnTo>
                  <a:pt x="6743" y="152527"/>
                </a:lnTo>
                <a:lnTo>
                  <a:pt x="0" y="230492"/>
                </a:lnTo>
                <a:lnTo>
                  <a:pt x="1638" y="269392"/>
                </a:lnTo>
                <a:lnTo>
                  <a:pt x="1689" y="270598"/>
                </a:lnTo>
                <a:lnTo>
                  <a:pt x="15163" y="343242"/>
                </a:lnTo>
                <a:lnTo>
                  <a:pt x="41617" y="404571"/>
                </a:lnTo>
                <a:lnTo>
                  <a:pt x="77901" y="447319"/>
                </a:lnTo>
                <a:lnTo>
                  <a:pt x="99542" y="461264"/>
                </a:lnTo>
                <a:lnTo>
                  <a:pt x="104051" y="450342"/>
                </a:lnTo>
                <a:lnTo>
                  <a:pt x="86690" y="436321"/>
                </a:lnTo>
                <a:lnTo>
                  <a:pt x="71348" y="418045"/>
                </a:lnTo>
                <a:lnTo>
                  <a:pt x="46697" y="368681"/>
                </a:lnTo>
                <a:lnTo>
                  <a:pt x="31229" y="305257"/>
                </a:lnTo>
                <a:lnTo>
                  <a:pt x="26073" y="230771"/>
                </a:lnTo>
                <a:lnTo>
                  <a:pt x="27381" y="191528"/>
                </a:lnTo>
                <a:lnTo>
                  <a:pt x="37795" y="122110"/>
                </a:lnTo>
                <a:lnTo>
                  <a:pt x="58280" y="65417"/>
                </a:lnTo>
                <a:lnTo>
                  <a:pt x="86855" y="24892"/>
                </a:lnTo>
                <a:lnTo>
                  <a:pt x="104051" y="10922"/>
                </a:lnTo>
                <a:close/>
              </a:path>
              <a:path w="1211579" h="461644">
                <a:moveTo>
                  <a:pt x="600811" y="210058"/>
                </a:moveTo>
                <a:lnTo>
                  <a:pt x="267055" y="210058"/>
                </a:lnTo>
                <a:lnTo>
                  <a:pt x="267055" y="223012"/>
                </a:lnTo>
                <a:lnTo>
                  <a:pt x="600811" y="223012"/>
                </a:lnTo>
                <a:lnTo>
                  <a:pt x="600811" y="210058"/>
                </a:lnTo>
                <a:close/>
              </a:path>
              <a:path w="1211579" h="461644">
                <a:moveTo>
                  <a:pt x="1211453" y="230492"/>
                </a:moveTo>
                <a:lnTo>
                  <a:pt x="1209827" y="191528"/>
                </a:lnTo>
                <a:lnTo>
                  <a:pt x="1204709" y="152527"/>
                </a:lnTo>
                <a:lnTo>
                  <a:pt x="1184478" y="85204"/>
                </a:lnTo>
                <a:lnTo>
                  <a:pt x="1152817" y="32905"/>
                </a:lnTo>
                <a:lnTo>
                  <a:pt x="1111770" y="0"/>
                </a:lnTo>
                <a:lnTo>
                  <a:pt x="1107401" y="10922"/>
                </a:lnTo>
                <a:lnTo>
                  <a:pt x="1124597" y="24892"/>
                </a:lnTo>
                <a:lnTo>
                  <a:pt x="1139850" y="43053"/>
                </a:lnTo>
                <a:lnTo>
                  <a:pt x="1164551" y="91960"/>
                </a:lnTo>
                <a:lnTo>
                  <a:pt x="1180172" y="155308"/>
                </a:lnTo>
                <a:lnTo>
                  <a:pt x="1185354" y="230492"/>
                </a:lnTo>
                <a:lnTo>
                  <a:pt x="1185367" y="230771"/>
                </a:lnTo>
                <a:lnTo>
                  <a:pt x="1184071" y="269392"/>
                </a:lnTo>
                <a:lnTo>
                  <a:pt x="1173734" y="338353"/>
                </a:lnTo>
                <a:lnTo>
                  <a:pt x="1153337" y="395490"/>
                </a:lnTo>
                <a:lnTo>
                  <a:pt x="1124712" y="436321"/>
                </a:lnTo>
                <a:lnTo>
                  <a:pt x="1107401" y="450342"/>
                </a:lnTo>
                <a:lnTo>
                  <a:pt x="1111770" y="461264"/>
                </a:lnTo>
                <a:lnTo>
                  <a:pt x="1152817" y="428421"/>
                </a:lnTo>
                <a:lnTo>
                  <a:pt x="1184478" y="375780"/>
                </a:lnTo>
                <a:lnTo>
                  <a:pt x="1204709" y="308190"/>
                </a:lnTo>
                <a:lnTo>
                  <a:pt x="1211440" y="230771"/>
                </a:lnTo>
                <a:lnTo>
                  <a:pt x="1211453" y="2304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4453128" y="3744467"/>
            <a:ext cx="296545" cy="17145"/>
          </a:xfrm>
          <a:custGeom>
            <a:avLst/>
            <a:gdLst/>
            <a:ahLst/>
            <a:cxnLst/>
            <a:rect l="l" t="t" r="r" b="b"/>
            <a:pathLst>
              <a:path w="296545" h="17145">
                <a:moveTo>
                  <a:pt x="296417" y="0"/>
                </a:moveTo>
                <a:lnTo>
                  <a:pt x="0" y="0"/>
                </a:lnTo>
                <a:lnTo>
                  <a:pt x="0" y="16763"/>
                </a:lnTo>
                <a:lnTo>
                  <a:pt x="296417" y="16763"/>
                </a:lnTo>
                <a:lnTo>
                  <a:pt x="29641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472440" y="1269746"/>
            <a:ext cx="8032115" cy="4733925"/>
          </a:xfrm>
          <a:prstGeom prst="rect">
            <a:avLst/>
          </a:prstGeom>
        </p:spPr>
        <p:txBody>
          <a:bodyPr wrap="square" lIns="0" tIns="55880" rIns="0" bIns="0" rtlCol="0" vert="horz">
            <a:spAutoFit/>
          </a:bodyPr>
          <a:lstStyle/>
          <a:p>
            <a:pPr marL="396240" marR="68580" indent="-320040">
              <a:lnSpc>
                <a:spcPts val="2700"/>
              </a:lnSpc>
              <a:spcBef>
                <a:spcPts val="44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96240" algn="l"/>
              </a:tabLst>
            </a:pPr>
            <a:r>
              <a:rPr dirty="0" sz="2500">
                <a:latin typeface="Calibri"/>
                <a:cs typeface="Calibri"/>
              </a:rPr>
              <a:t>In</a:t>
            </a:r>
            <a:r>
              <a:rPr dirty="0" sz="2500" spc="-4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the</a:t>
            </a:r>
            <a:r>
              <a:rPr dirty="0" sz="2500" spc="-35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forward-</a:t>
            </a:r>
            <a:r>
              <a:rPr dirty="0" sz="2500" spc="-3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and</a:t>
            </a:r>
            <a:r>
              <a:rPr dirty="0" sz="2500" spc="-35">
                <a:latin typeface="Calibri"/>
                <a:cs typeface="Calibri"/>
              </a:rPr>
              <a:t> reverse-</a:t>
            </a:r>
            <a:r>
              <a:rPr dirty="0" sz="2500">
                <a:latin typeface="Calibri"/>
                <a:cs typeface="Calibri"/>
              </a:rPr>
              <a:t>biased</a:t>
            </a:r>
            <a:r>
              <a:rPr dirty="0" sz="2500" spc="-1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regions,</a:t>
            </a:r>
            <a:r>
              <a:rPr dirty="0" sz="2500" spc="-3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diode</a:t>
            </a:r>
            <a:r>
              <a:rPr dirty="0" sz="2500" spc="-45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behavior </a:t>
            </a:r>
            <a:r>
              <a:rPr dirty="0" sz="2500">
                <a:latin typeface="Calibri"/>
                <a:cs typeface="Calibri"/>
              </a:rPr>
              <a:t>can</a:t>
            </a:r>
            <a:r>
              <a:rPr dirty="0" sz="2500" spc="-5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be</a:t>
            </a:r>
            <a:r>
              <a:rPr dirty="0" sz="2500" spc="-50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approximated</a:t>
            </a:r>
            <a:r>
              <a:rPr dirty="0" sz="2500" spc="-4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by</a:t>
            </a:r>
            <a:r>
              <a:rPr dirty="0" sz="2500" spc="-5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the</a:t>
            </a:r>
            <a:r>
              <a:rPr dirty="0" sz="2500" spc="-55">
                <a:latin typeface="Calibri"/>
                <a:cs typeface="Calibri"/>
              </a:rPr>
              <a:t> </a:t>
            </a:r>
            <a:r>
              <a:rPr dirty="0" sz="2500" b="1" i="1">
                <a:latin typeface="Calibri"/>
                <a:cs typeface="Calibri"/>
              </a:rPr>
              <a:t>Shockley</a:t>
            </a:r>
            <a:r>
              <a:rPr dirty="0" sz="2500" spc="-75" b="1" i="1">
                <a:latin typeface="Calibri"/>
                <a:cs typeface="Calibri"/>
              </a:rPr>
              <a:t> </a:t>
            </a:r>
            <a:r>
              <a:rPr dirty="0" sz="2500" spc="-10" b="1" i="1">
                <a:latin typeface="Calibri"/>
                <a:cs typeface="Calibri"/>
              </a:rPr>
              <a:t>Equation:</a:t>
            </a:r>
            <a:endParaRPr sz="2500">
              <a:latin typeface="Calibri"/>
              <a:cs typeface="Calibri"/>
            </a:endParaRPr>
          </a:p>
          <a:p>
            <a:pPr marL="4080510">
              <a:lnSpc>
                <a:spcPts val="1845"/>
              </a:lnSpc>
              <a:spcBef>
                <a:spcPts val="1235"/>
              </a:spcBef>
            </a:pPr>
            <a:r>
              <a:rPr dirty="0" sz="1600" spc="-415">
                <a:latin typeface="Cambria Math"/>
                <a:cs typeface="Cambria Math"/>
              </a:rPr>
              <a:t>𝑉𝑉</a:t>
            </a:r>
            <a:r>
              <a:rPr dirty="0" baseline="-14957" sz="1950" spc="-622">
                <a:latin typeface="Cambria Math"/>
                <a:cs typeface="Cambria Math"/>
              </a:rPr>
              <a:t>𝑑𝑑</a:t>
            </a:r>
            <a:endParaRPr baseline="-14957" sz="1950">
              <a:latin typeface="Cambria Math"/>
              <a:cs typeface="Cambria Math"/>
            </a:endParaRPr>
          </a:p>
          <a:p>
            <a:pPr algn="ctr" marR="252095">
              <a:lnSpc>
                <a:spcPts val="2565"/>
              </a:lnSpc>
              <a:tabLst>
                <a:tab pos="988694" algn="l"/>
              </a:tabLst>
            </a:pPr>
            <a:r>
              <a:rPr dirty="0" sz="2200" spc="-490">
                <a:latin typeface="Cambria Math"/>
                <a:cs typeface="Cambria Math"/>
              </a:rPr>
              <a:t>𝐼𝐼</a:t>
            </a:r>
            <a:r>
              <a:rPr dirty="0" baseline="-15625" sz="2400" spc="-735">
                <a:latin typeface="Cambria Math"/>
                <a:cs typeface="Cambria Math"/>
              </a:rPr>
              <a:t>𝑑𝑑</a:t>
            </a:r>
            <a:r>
              <a:rPr dirty="0" baseline="-15625" sz="2400" spc="607">
                <a:latin typeface="Cambria Math"/>
                <a:cs typeface="Cambria Math"/>
              </a:rPr>
              <a:t> </a:t>
            </a:r>
            <a:r>
              <a:rPr dirty="0" sz="2200">
                <a:latin typeface="Cambria Math"/>
                <a:cs typeface="Cambria Math"/>
              </a:rPr>
              <a:t>=</a:t>
            </a:r>
            <a:r>
              <a:rPr dirty="0" sz="2200" spc="110">
                <a:latin typeface="Cambria Math"/>
                <a:cs typeface="Cambria Math"/>
              </a:rPr>
              <a:t> </a:t>
            </a:r>
            <a:r>
              <a:rPr dirty="0" sz="2200" spc="-480">
                <a:latin typeface="Cambria Math"/>
                <a:cs typeface="Cambria Math"/>
              </a:rPr>
              <a:t>𝐼𝐼</a:t>
            </a:r>
            <a:r>
              <a:rPr dirty="0" baseline="-15625" sz="2400" spc="-719">
                <a:latin typeface="Cambria Math"/>
                <a:cs typeface="Cambria Math"/>
              </a:rPr>
              <a:t>𝑠𝑠</a:t>
            </a:r>
            <a:r>
              <a:rPr dirty="0" baseline="-15625" sz="2400">
                <a:latin typeface="Cambria Math"/>
                <a:cs typeface="Cambria Math"/>
              </a:rPr>
              <a:t>	</a:t>
            </a:r>
            <a:r>
              <a:rPr dirty="0" sz="2200" spc="-285">
                <a:latin typeface="Cambria Math"/>
                <a:cs typeface="Cambria Math"/>
              </a:rPr>
              <a:t>𝑒𝑒</a:t>
            </a:r>
            <a:r>
              <a:rPr dirty="0" baseline="20833" sz="2400" spc="-427">
                <a:latin typeface="Cambria Math"/>
                <a:cs typeface="Cambria Math"/>
              </a:rPr>
              <a:t>𝑉𝑉</a:t>
            </a:r>
            <a:r>
              <a:rPr dirty="0" baseline="10683" sz="1950" spc="-427">
                <a:latin typeface="Cambria Math"/>
                <a:cs typeface="Cambria Math"/>
              </a:rPr>
              <a:t>𝑡𝑡𝑡</a:t>
            </a:r>
            <a:r>
              <a:rPr dirty="0" baseline="10683" sz="1950" spc="555">
                <a:latin typeface="Cambria Math"/>
                <a:cs typeface="Cambria Math"/>
              </a:rPr>
              <a:t> </a:t>
            </a:r>
            <a:r>
              <a:rPr dirty="0" sz="2200">
                <a:latin typeface="Cambria Math"/>
                <a:cs typeface="Cambria Math"/>
              </a:rPr>
              <a:t>−</a:t>
            </a:r>
            <a:r>
              <a:rPr dirty="0" sz="2200" spc="10">
                <a:latin typeface="Cambria Math"/>
                <a:cs typeface="Cambria Math"/>
              </a:rPr>
              <a:t> </a:t>
            </a:r>
            <a:r>
              <a:rPr dirty="0" sz="2200" spc="-50">
                <a:latin typeface="Cambria Math"/>
                <a:cs typeface="Cambria Math"/>
              </a:rPr>
              <a:t>1</a:t>
            </a:r>
            <a:endParaRPr sz="2200">
              <a:latin typeface="Cambria Math"/>
              <a:cs typeface="Cambria Math"/>
            </a:endParaRPr>
          </a:p>
          <a:p>
            <a:pPr marL="441959">
              <a:lnSpc>
                <a:spcPct val="100000"/>
              </a:lnSpc>
              <a:spcBef>
                <a:spcPts val="1455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9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 spc="-800">
                <a:latin typeface="Cambria Math"/>
                <a:cs typeface="Cambria Math"/>
              </a:rPr>
              <a:t>𝑉𝑉</a:t>
            </a:r>
            <a:r>
              <a:rPr dirty="0" baseline="-15625" sz="2400" spc="-315">
                <a:latin typeface="Cambria Math"/>
                <a:cs typeface="Cambria Math"/>
              </a:rPr>
              <a:t>𝑡𝑡𝑡</a:t>
            </a:r>
            <a:r>
              <a:rPr dirty="0" baseline="-15625" sz="2400" spc="412">
                <a:latin typeface="Cambria Math"/>
                <a:cs typeface="Cambria Math"/>
              </a:rPr>
              <a:t> </a:t>
            </a:r>
            <a:r>
              <a:rPr dirty="0" sz="2200">
                <a:latin typeface="Calibri"/>
                <a:cs typeface="Calibri"/>
              </a:rPr>
              <a:t>is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the</a:t>
            </a:r>
            <a:r>
              <a:rPr dirty="0" sz="2200" spc="-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thermal</a:t>
            </a:r>
            <a:r>
              <a:rPr dirty="0" sz="2200" spc="-2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voltage</a:t>
            </a:r>
            <a:endParaRPr sz="2200">
              <a:latin typeface="Calibri"/>
              <a:cs typeface="Calibri"/>
            </a:endParaRPr>
          </a:p>
          <a:p>
            <a:pPr marL="3980179">
              <a:lnSpc>
                <a:spcPts val="1955"/>
              </a:lnSpc>
              <a:spcBef>
                <a:spcPts val="1030"/>
              </a:spcBef>
            </a:pPr>
            <a:r>
              <a:rPr dirty="0" sz="2000" spc="-550">
                <a:latin typeface="Cambria Math"/>
                <a:cs typeface="Cambria Math"/>
              </a:rPr>
              <a:t>𝑘𝑘𝑘𝑘</a:t>
            </a:r>
            <a:endParaRPr sz="2000">
              <a:latin typeface="Cambria Math"/>
              <a:cs typeface="Cambria Math"/>
            </a:endParaRPr>
          </a:p>
          <a:p>
            <a:pPr algn="ctr" marR="518795">
              <a:lnSpc>
                <a:spcPts val="1955"/>
              </a:lnSpc>
              <a:tabLst>
                <a:tab pos="744855" algn="l"/>
              </a:tabLst>
            </a:pPr>
            <a:r>
              <a:rPr dirty="0" sz="2000" spc="-735">
                <a:latin typeface="Cambria Math"/>
                <a:cs typeface="Cambria Math"/>
              </a:rPr>
              <a:t>𝑉𝑉</a:t>
            </a:r>
            <a:r>
              <a:rPr dirty="0" baseline="-15325" sz="2175" spc="-270">
                <a:latin typeface="Cambria Math"/>
                <a:cs typeface="Cambria Math"/>
              </a:rPr>
              <a:t>𝑡𝑡𝑡</a:t>
            </a:r>
            <a:r>
              <a:rPr dirty="0" baseline="-15325" sz="2175" spc="547">
                <a:latin typeface="Cambria Math"/>
                <a:cs typeface="Cambria Math"/>
              </a:rPr>
              <a:t> </a:t>
            </a:r>
            <a:r>
              <a:rPr dirty="0" sz="2000" spc="-50">
                <a:latin typeface="Cambria Math"/>
                <a:cs typeface="Cambria Math"/>
              </a:rPr>
              <a:t>=</a:t>
            </a:r>
            <a:r>
              <a:rPr dirty="0" sz="2000">
                <a:latin typeface="Cambria Math"/>
                <a:cs typeface="Cambria Math"/>
              </a:rPr>
              <a:t>	</a:t>
            </a:r>
            <a:r>
              <a:rPr dirty="0" baseline="-37500" sz="3000" spc="-847">
                <a:latin typeface="Cambria Math"/>
                <a:cs typeface="Cambria Math"/>
              </a:rPr>
              <a:t>𝑞𝑞</a:t>
            </a:r>
            <a:endParaRPr baseline="-37500" sz="3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sz="2000">
              <a:latin typeface="Cambria Math"/>
              <a:cs typeface="Cambria Math"/>
            </a:endParaRPr>
          </a:p>
          <a:p>
            <a:pPr lvl="1" marL="989965" indent="-227965">
              <a:lnSpc>
                <a:spcPct val="100000"/>
              </a:lnSpc>
              <a:buClr>
                <a:srgbClr val="A7B788"/>
              </a:buClr>
              <a:buSzPct val="75000"/>
              <a:buFont typeface="Wingdings"/>
              <a:buChar char=""/>
              <a:tabLst>
                <a:tab pos="989965" algn="l"/>
              </a:tabLst>
            </a:pPr>
            <a:r>
              <a:rPr dirty="0" sz="2000" spc="-550">
                <a:latin typeface="Cambria Math"/>
                <a:cs typeface="Cambria Math"/>
              </a:rPr>
              <a:t>𝑘𝑘</a:t>
            </a:r>
            <a:r>
              <a:rPr dirty="0" sz="2000" spc="170">
                <a:latin typeface="Cambria Math"/>
                <a:cs typeface="Cambria Math"/>
              </a:rPr>
              <a:t> </a:t>
            </a:r>
            <a:r>
              <a:rPr dirty="0" sz="2000">
                <a:latin typeface="Cambria Math"/>
                <a:cs typeface="Cambria Math"/>
              </a:rPr>
              <a:t>=</a:t>
            </a:r>
            <a:r>
              <a:rPr dirty="0" sz="2000" spc="105">
                <a:latin typeface="Cambria Math"/>
                <a:cs typeface="Cambria Math"/>
              </a:rPr>
              <a:t> </a:t>
            </a:r>
            <a:r>
              <a:rPr dirty="0" sz="2000">
                <a:latin typeface="Cambria Math"/>
                <a:cs typeface="Cambria Math"/>
              </a:rPr>
              <a:t>1.38</a:t>
            </a:r>
            <a:r>
              <a:rPr dirty="0" sz="2000" spc="5">
                <a:latin typeface="Cambria Math"/>
                <a:cs typeface="Cambria Math"/>
              </a:rPr>
              <a:t> </a:t>
            </a:r>
            <a:r>
              <a:rPr dirty="0" sz="2000">
                <a:latin typeface="Cambria Math"/>
                <a:cs typeface="Cambria Math"/>
              </a:rPr>
              <a:t>× </a:t>
            </a:r>
            <a:r>
              <a:rPr dirty="0" sz="2000" spc="-210">
                <a:latin typeface="Cambria Math"/>
                <a:cs typeface="Cambria Math"/>
              </a:rPr>
              <a:t>10</a:t>
            </a:r>
            <a:r>
              <a:rPr dirty="0" baseline="28735" sz="2175" spc="-315">
                <a:latin typeface="Cambria Math"/>
                <a:cs typeface="Cambria Math"/>
              </a:rPr>
              <a:t>−23</a:t>
            </a:r>
            <a:r>
              <a:rPr dirty="0" sz="2000" spc="-210">
                <a:latin typeface="Cambria Math"/>
                <a:cs typeface="Cambria Math"/>
              </a:rPr>
              <a:t>𝐽𝐽/𝐾𝐾</a:t>
            </a:r>
            <a:r>
              <a:rPr dirty="0" sz="2000" spc="50">
                <a:latin typeface="Cambria Math"/>
                <a:cs typeface="Cambria Math"/>
              </a:rPr>
              <a:t> </a:t>
            </a:r>
            <a:r>
              <a:rPr dirty="0" sz="2000">
                <a:latin typeface="Calibri"/>
                <a:cs typeface="Calibri"/>
              </a:rPr>
              <a:t>is </a:t>
            </a:r>
            <a:r>
              <a:rPr dirty="0" sz="2000" spc="-10" b="1" i="1">
                <a:latin typeface="Calibri"/>
                <a:cs typeface="Calibri"/>
              </a:rPr>
              <a:t>Boltzmann’s</a:t>
            </a:r>
            <a:r>
              <a:rPr dirty="0" sz="2000" spc="-20" b="1" i="1">
                <a:latin typeface="Calibri"/>
                <a:cs typeface="Calibri"/>
              </a:rPr>
              <a:t> </a:t>
            </a:r>
            <a:r>
              <a:rPr dirty="0" sz="2000" spc="-10" b="1" i="1">
                <a:latin typeface="Calibri"/>
                <a:cs typeface="Calibri"/>
              </a:rPr>
              <a:t>constant</a:t>
            </a:r>
            <a:endParaRPr sz="2000">
              <a:latin typeface="Calibri"/>
              <a:cs typeface="Calibri"/>
            </a:endParaRPr>
          </a:p>
          <a:p>
            <a:pPr lvl="1" marL="989965" indent="-227965">
              <a:lnSpc>
                <a:spcPct val="100000"/>
              </a:lnSpc>
              <a:spcBef>
                <a:spcPts val="259"/>
              </a:spcBef>
              <a:buClr>
                <a:srgbClr val="A7B788"/>
              </a:buClr>
              <a:buSzPct val="75000"/>
              <a:buFont typeface="Wingdings"/>
              <a:buChar char=""/>
              <a:tabLst>
                <a:tab pos="989965" algn="l"/>
              </a:tabLst>
            </a:pPr>
            <a:r>
              <a:rPr dirty="0" sz="2000" spc="-540">
                <a:latin typeface="Cambria Math"/>
                <a:cs typeface="Cambria Math"/>
              </a:rPr>
              <a:t>𝑞𝑞</a:t>
            </a:r>
            <a:r>
              <a:rPr dirty="0" sz="2000" spc="175">
                <a:latin typeface="Cambria Math"/>
                <a:cs typeface="Cambria Math"/>
              </a:rPr>
              <a:t> </a:t>
            </a:r>
            <a:r>
              <a:rPr dirty="0" sz="2000">
                <a:latin typeface="Cambria Math"/>
                <a:cs typeface="Cambria Math"/>
              </a:rPr>
              <a:t>=</a:t>
            </a:r>
            <a:r>
              <a:rPr dirty="0" sz="2000" spc="50">
                <a:latin typeface="Cambria Math"/>
                <a:cs typeface="Cambria Math"/>
              </a:rPr>
              <a:t> </a:t>
            </a:r>
            <a:r>
              <a:rPr dirty="0" sz="2000">
                <a:latin typeface="Cambria Math"/>
                <a:cs typeface="Cambria Math"/>
              </a:rPr>
              <a:t>1.6</a:t>
            </a:r>
            <a:r>
              <a:rPr dirty="0" sz="2000" spc="-10">
                <a:latin typeface="Cambria Math"/>
                <a:cs typeface="Cambria Math"/>
              </a:rPr>
              <a:t> </a:t>
            </a:r>
            <a:r>
              <a:rPr dirty="0" sz="2000">
                <a:latin typeface="Cambria Math"/>
                <a:cs typeface="Cambria Math"/>
              </a:rPr>
              <a:t>×</a:t>
            </a:r>
            <a:r>
              <a:rPr dirty="0" sz="2000" spc="-20">
                <a:latin typeface="Cambria Math"/>
                <a:cs typeface="Cambria Math"/>
              </a:rPr>
              <a:t> </a:t>
            </a:r>
            <a:r>
              <a:rPr dirty="0" sz="2000">
                <a:latin typeface="Cambria Math"/>
                <a:cs typeface="Cambria Math"/>
              </a:rPr>
              <a:t>10</a:t>
            </a:r>
            <a:r>
              <a:rPr dirty="0" baseline="28735" sz="2175">
                <a:latin typeface="Cambria Math"/>
                <a:cs typeface="Cambria Math"/>
              </a:rPr>
              <a:t>−19</a:t>
            </a:r>
            <a:r>
              <a:rPr dirty="0" baseline="28735" sz="2175" spc="277">
                <a:latin typeface="Cambria Math"/>
                <a:cs typeface="Cambria Math"/>
              </a:rPr>
              <a:t> </a:t>
            </a:r>
            <a:r>
              <a:rPr dirty="0" sz="2000" spc="-595">
                <a:latin typeface="Cambria Math"/>
                <a:cs typeface="Cambria Math"/>
              </a:rPr>
              <a:t>𝐶𝐶</a:t>
            </a:r>
            <a:r>
              <a:rPr dirty="0" sz="2000" spc="85">
                <a:latin typeface="Cambria Math"/>
                <a:cs typeface="Cambria Math"/>
              </a:rPr>
              <a:t> </a:t>
            </a:r>
            <a:r>
              <a:rPr dirty="0" sz="2000">
                <a:latin typeface="Calibri"/>
                <a:cs typeface="Calibri"/>
              </a:rPr>
              <a:t>is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charge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electron</a:t>
            </a:r>
            <a:endParaRPr sz="2000">
              <a:latin typeface="Calibri"/>
              <a:cs typeface="Calibri"/>
            </a:endParaRPr>
          </a:p>
          <a:p>
            <a:pPr lvl="1" marL="989965" indent="-227965">
              <a:lnSpc>
                <a:spcPct val="100000"/>
              </a:lnSpc>
              <a:spcBef>
                <a:spcPts val="250"/>
              </a:spcBef>
              <a:buClr>
                <a:srgbClr val="A7B788"/>
              </a:buClr>
              <a:buSzPct val="75000"/>
              <a:buFont typeface="Wingdings"/>
              <a:buChar char=""/>
              <a:tabLst>
                <a:tab pos="989965" algn="l"/>
              </a:tabLst>
            </a:pPr>
            <a:r>
              <a:rPr dirty="0" sz="2000">
                <a:latin typeface="Calibri"/>
                <a:cs typeface="Calibri"/>
              </a:rPr>
              <a:t>At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509">
                <a:latin typeface="Cambria Math"/>
                <a:cs typeface="Cambria Math"/>
              </a:rPr>
              <a:t>𝑘𝑘</a:t>
            </a:r>
            <a:r>
              <a:rPr dirty="0" sz="2000" spc="155">
                <a:latin typeface="Cambria Math"/>
                <a:cs typeface="Cambria Math"/>
              </a:rPr>
              <a:t> </a:t>
            </a:r>
            <a:r>
              <a:rPr dirty="0" sz="2000">
                <a:latin typeface="Cambria Math"/>
                <a:cs typeface="Cambria Math"/>
              </a:rPr>
              <a:t>=</a:t>
            </a:r>
            <a:r>
              <a:rPr dirty="0" sz="2000" spc="95">
                <a:latin typeface="Cambria Math"/>
                <a:cs typeface="Cambria Math"/>
              </a:rPr>
              <a:t> </a:t>
            </a:r>
            <a:r>
              <a:rPr dirty="0" sz="2000">
                <a:latin typeface="Cambria Math"/>
                <a:cs typeface="Cambria Math"/>
              </a:rPr>
              <a:t>300</a:t>
            </a:r>
            <a:r>
              <a:rPr dirty="0" sz="2000" spc="-10">
                <a:latin typeface="Cambria Math"/>
                <a:cs typeface="Cambria Math"/>
              </a:rPr>
              <a:t> </a:t>
            </a:r>
            <a:r>
              <a:rPr dirty="0" sz="2000" spc="-459">
                <a:latin typeface="Cambria Math"/>
                <a:cs typeface="Cambria Math"/>
              </a:rPr>
              <a:t>𝐾𝐾</a:t>
            </a:r>
            <a:r>
              <a:rPr dirty="0" sz="2000" spc="-459">
                <a:latin typeface="Calibri"/>
                <a:cs typeface="Calibri"/>
              </a:rPr>
              <a:t>,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 spc="-735">
                <a:latin typeface="Cambria Math"/>
                <a:cs typeface="Cambria Math"/>
              </a:rPr>
              <a:t>𝑉𝑉</a:t>
            </a:r>
            <a:r>
              <a:rPr dirty="0" baseline="-15325" sz="2175" spc="-270">
                <a:latin typeface="Cambria Math"/>
                <a:cs typeface="Cambria Math"/>
              </a:rPr>
              <a:t>𝑡𝑡𝑡</a:t>
            </a:r>
            <a:r>
              <a:rPr dirty="0" baseline="-15325" sz="2175" spc="502">
                <a:latin typeface="Cambria Math"/>
                <a:cs typeface="Cambria Math"/>
              </a:rPr>
              <a:t> </a:t>
            </a:r>
            <a:r>
              <a:rPr dirty="0" sz="2000">
                <a:latin typeface="Cambria Math"/>
                <a:cs typeface="Cambria Math"/>
              </a:rPr>
              <a:t>≈</a:t>
            </a:r>
            <a:r>
              <a:rPr dirty="0" sz="2000" spc="105">
                <a:latin typeface="Cambria Math"/>
                <a:cs typeface="Cambria Math"/>
              </a:rPr>
              <a:t> </a:t>
            </a:r>
            <a:r>
              <a:rPr dirty="0" sz="2000">
                <a:latin typeface="Cambria Math"/>
                <a:cs typeface="Cambria Math"/>
              </a:rPr>
              <a:t>26</a:t>
            </a:r>
            <a:r>
              <a:rPr dirty="0" sz="2000" spc="-10">
                <a:latin typeface="Cambria Math"/>
                <a:cs typeface="Cambria Math"/>
              </a:rPr>
              <a:t> </a:t>
            </a:r>
            <a:r>
              <a:rPr dirty="0" sz="2000" spc="-760">
                <a:latin typeface="Cambria Math"/>
                <a:cs typeface="Cambria Math"/>
              </a:rPr>
              <a:t>𝑚𝑚𝑉𝑉</a:t>
            </a:r>
            <a:endParaRPr sz="2000">
              <a:latin typeface="Cambria Math"/>
              <a:cs typeface="Cambria Math"/>
            </a:endParaRPr>
          </a:p>
          <a:p>
            <a:pPr marL="441959">
              <a:lnSpc>
                <a:spcPct val="100000"/>
              </a:lnSpc>
              <a:spcBef>
                <a:spcPts val="919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7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 spc="-459">
                <a:latin typeface="Cambria Math"/>
                <a:cs typeface="Cambria Math"/>
              </a:rPr>
              <a:t>𝐼𝐼</a:t>
            </a:r>
            <a:r>
              <a:rPr dirty="0" baseline="-15625" sz="2400" spc="-690">
                <a:latin typeface="Cambria Math"/>
                <a:cs typeface="Cambria Math"/>
              </a:rPr>
              <a:t>𝑠𝑠</a:t>
            </a:r>
            <a:r>
              <a:rPr dirty="0" baseline="-15625" sz="2400" spc="405">
                <a:latin typeface="Cambria Math"/>
                <a:cs typeface="Cambria Math"/>
              </a:rPr>
              <a:t> </a:t>
            </a:r>
            <a:r>
              <a:rPr dirty="0" sz="2200">
                <a:latin typeface="Calibri"/>
                <a:cs typeface="Calibri"/>
              </a:rPr>
              <a:t>is</a:t>
            </a:r>
            <a:r>
              <a:rPr dirty="0" sz="2200" spc="-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the</a:t>
            </a:r>
            <a:r>
              <a:rPr dirty="0" sz="2200" spc="-10">
                <a:latin typeface="Calibri"/>
                <a:cs typeface="Calibri"/>
              </a:rPr>
              <a:t> saturation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current</a:t>
            </a:r>
            <a:endParaRPr sz="2200">
              <a:latin typeface="Calibri"/>
              <a:cs typeface="Calibri"/>
            </a:endParaRPr>
          </a:p>
          <a:p>
            <a:pPr lvl="1" marL="989965" indent="-227965">
              <a:lnSpc>
                <a:spcPct val="100000"/>
              </a:lnSpc>
              <a:spcBef>
                <a:spcPts val="275"/>
              </a:spcBef>
              <a:buClr>
                <a:srgbClr val="A7B788"/>
              </a:buClr>
              <a:buSzPct val="75000"/>
              <a:buFont typeface="Wingdings"/>
              <a:buChar char=""/>
              <a:tabLst>
                <a:tab pos="989965" algn="l"/>
              </a:tabLst>
            </a:pPr>
            <a:r>
              <a:rPr dirty="0" sz="2000" spc="-10">
                <a:latin typeface="Calibri"/>
                <a:cs typeface="Calibri"/>
              </a:rPr>
              <a:t>Typically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very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small,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e.g.,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415">
                <a:latin typeface="Cambria Math"/>
                <a:cs typeface="Cambria Math"/>
              </a:rPr>
              <a:t>𝐼𝐼</a:t>
            </a:r>
            <a:r>
              <a:rPr dirty="0" baseline="-15325" sz="2175" spc="-622">
                <a:latin typeface="Cambria Math"/>
                <a:cs typeface="Cambria Math"/>
              </a:rPr>
              <a:t>𝑠𝑠</a:t>
            </a:r>
            <a:r>
              <a:rPr dirty="0" baseline="-15325" sz="2175" spc="502">
                <a:latin typeface="Cambria Math"/>
                <a:cs typeface="Cambria Math"/>
              </a:rPr>
              <a:t> </a:t>
            </a:r>
            <a:r>
              <a:rPr dirty="0" sz="2000">
                <a:latin typeface="Cambria Math"/>
                <a:cs typeface="Cambria Math"/>
              </a:rPr>
              <a:t>≈</a:t>
            </a:r>
            <a:r>
              <a:rPr dirty="0" sz="2000" spc="80">
                <a:latin typeface="Cambria Math"/>
                <a:cs typeface="Cambria Math"/>
              </a:rPr>
              <a:t> </a:t>
            </a:r>
            <a:r>
              <a:rPr dirty="0" sz="2000">
                <a:latin typeface="Cambria Math"/>
                <a:cs typeface="Cambria Math"/>
              </a:rPr>
              <a:t>35</a:t>
            </a:r>
            <a:r>
              <a:rPr dirty="0" sz="2000" spc="-25">
                <a:latin typeface="Cambria Math"/>
                <a:cs typeface="Cambria Math"/>
              </a:rPr>
              <a:t> </a:t>
            </a:r>
            <a:r>
              <a:rPr dirty="0" sz="2000" spc="-545">
                <a:latin typeface="Cambria Math"/>
                <a:cs typeface="Cambria Math"/>
              </a:rPr>
              <a:t>𝑝𝑝𝑝𝑝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25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Shockley</a:t>
            </a:r>
            <a:r>
              <a:rPr dirty="0" sz="4000" spc="-85"/>
              <a:t> </a:t>
            </a:r>
            <a:r>
              <a:rPr dirty="0" sz="4000" spc="-10"/>
              <a:t>Equation</a:t>
            </a:r>
            <a:endParaRPr sz="4000"/>
          </a:p>
        </p:txBody>
      </p:sp>
      <p:sp>
        <p:nvSpPr>
          <p:cNvPr id="4" name="object 4" descr=""/>
          <p:cNvSpPr/>
          <p:nvPr/>
        </p:nvSpPr>
        <p:spPr>
          <a:xfrm>
            <a:off x="2118512" y="1388376"/>
            <a:ext cx="1431925" cy="544830"/>
          </a:xfrm>
          <a:custGeom>
            <a:avLst/>
            <a:gdLst/>
            <a:ahLst/>
            <a:cxnLst/>
            <a:rect l="l" t="t" r="r" b="b"/>
            <a:pathLst>
              <a:path w="1431925" h="544830">
                <a:moveTo>
                  <a:pt x="122770" y="12890"/>
                </a:moveTo>
                <a:lnTo>
                  <a:pt x="69138" y="38823"/>
                </a:lnTo>
                <a:lnTo>
                  <a:pt x="31826" y="100533"/>
                </a:lnTo>
                <a:lnTo>
                  <a:pt x="17907" y="138671"/>
                </a:lnTo>
                <a:lnTo>
                  <a:pt x="7950" y="179946"/>
                </a:lnTo>
                <a:lnTo>
                  <a:pt x="1981" y="224370"/>
                </a:lnTo>
                <a:lnTo>
                  <a:pt x="0" y="271945"/>
                </a:lnTo>
                <a:lnTo>
                  <a:pt x="1930" y="317842"/>
                </a:lnTo>
                <a:lnTo>
                  <a:pt x="1981" y="319265"/>
                </a:lnTo>
                <a:lnTo>
                  <a:pt x="7950" y="363613"/>
                </a:lnTo>
                <a:lnTo>
                  <a:pt x="17907" y="404977"/>
                </a:lnTo>
                <a:lnTo>
                  <a:pt x="31826" y="443369"/>
                </a:lnTo>
                <a:lnTo>
                  <a:pt x="49110" y="477342"/>
                </a:lnTo>
                <a:lnTo>
                  <a:pt x="91922" y="527761"/>
                </a:lnTo>
                <a:lnTo>
                  <a:pt x="117449" y="544220"/>
                </a:lnTo>
                <a:lnTo>
                  <a:pt x="122770" y="531329"/>
                </a:lnTo>
                <a:lnTo>
                  <a:pt x="102285" y="514794"/>
                </a:lnTo>
                <a:lnTo>
                  <a:pt x="84175" y="493229"/>
                </a:lnTo>
                <a:lnTo>
                  <a:pt x="55105" y="434987"/>
                </a:lnTo>
                <a:lnTo>
                  <a:pt x="36855" y="360146"/>
                </a:lnTo>
                <a:lnTo>
                  <a:pt x="32283" y="317842"/>
                </a:lnTo>
                <a:lnTo>
                  <a:pt x="30772" y="272275"/>
                </a:lnTo>
                <a:lnTo>
                  <a:pt x="32308" y="225971"/>
                </a:lnTo>
                <a:lnTo>
                  <a:pt x="36906" y="183235"/>
                </a:lnTo>
                <a:lnTo>
                  <a:pt x="44589" y="144081"/>
                </a:lnTo>
                <a:lnTo>
                  <a:pt x="68770" y="77190"/>
                </a:lnTo>
                <a:lnTo>
                  <a:pt x="102476" y="29375"/>
                </a:lnTo>
                <a:lnTo>
                  <a:pt x="122770" y="12890"/>
                </a:lnTo>
                <a:close/>
              </a:path>
              <a:path w="1431925" h="544830">
                <a:moveTo>
                  <a:pt x="709269" y="247637"/>
                </a:moveTo>
                <a:lnTo>
                  <a:pt x="315315" y="247637"/>
                </a:lnTo>
                <a:lnTo>
                  <a:pt x="315315" y="263639"/>
                </a:lnTo>
                <a:lnTo>
                  <a:pt x="709269" y="263639"/>
                </a:lnTo>
                <a:lnTo>
                  <a:pt x="709269" y="247637"/>
                </a:lnTo>
                <a:close/>
              </a:path>
              <a:path w="1431925" h="544830">
                <a:moveTo>
                  <a:pt x="1431683" y="271945"/>
                </a:moveTo>
                <a:lnTo>
                  <a:pt x="1429753" y="225971"/>
                </a:lnTo>
                <a:lnTo>
                  <a:pt x="1429689" y="224370"/>
                </a:lnTo>
                <a:lnTo>
                  <a:pt x="1423720" y="179946"/>
                </a:lnTo>
                <a:lnTo>
                  <a:pt x="1413789" y="138671"/>
                </a:lnTo>
                <a:lnTo>
                  <a:pt x="1399870" y="100533"/>
                </a:lnTo>
                <a:lnTo>
                  <a:pt x="1362506" y="38823"/>
                </a:lnTo>
                <a:lnTo>
                  <a:pt x="1314081" y="0"/>
                </a:lnTo>
                <a:lnTo>
                  <a:pt x="1308925" y="12890"/>
                </a:lnTo>
                <a:lnTo>
                  <a:pt x="1329207" y="29375"/>
                </a:lnTo>
                <a:lnTo>
                  <a:pt x="1347203" y="50812"/>
                </a:lnTo>
                <a:lnTo>
                  <a:pt x="1376349" y="108508"/>
                </a:lnTo>
                <a:lnTo>
                  <a:pt x="1394777" y="183235"/>
                </a:lnTo>
                <a:lnTo>
                  <a:pt x="1399387" y="225971"/>
                </a:lnTo>
                <a:lnTo>
                  <a:pt x="1400911" y="271945"/>
                </a:lnTo>
                <a:lnTo>
                  <a:pt x="1400924" y="272275"/>
                </a:lnTo>
                <a:lnTo>
                  <a:pt x="1399400" y="317842"/>
                </a:lnTo>
                <a:lnTo>
                  <a:pt x="1394815" y="360146"/>
                </a:lnTo>
                <a:lnTo>
                  <a:pt x="1387182" y="399199"/>
                </a:lnTo>
                <a:lnTo>
                  <a:pt x="1363129" y="466623"/>
                </a:lnTo>
                <a:lnTo>
                  <a:pt x="1329334" y="514794"/>
                </a:lnTo>
                <a:lnTo>
                  <a:pt x="1308925" y="531329"/>
                </a:lnTo>
                <a:lnTo>
                  <a:pt x="1314081" y="544220"/>
                </a:lnTo>
                <a:lnTo>
                  <a:pt x="1362506" y="505472"/>
                </a:lnTo>
                <a:lnTo>
                  <a:pt x="1399870" y="443369"/>
                </a:lnTo>
                <a:lnTo>
                  <a:pt x="1413789" y="404977"/>
                </a:lnTo>
                <a:lnTo>
                  <a:pt x="1423720" y="363613"/>
                </a:lnTo>
                <a:lnTo>
                  <a:pt x="1429689" y="319265"/>
                </a:lnTo>
                <a:lnTo>
                  <a:pt x="1431671" y="272275"/>
                </a:lnTo>
                <a:lnTo>
                  <a:pt x="1431683" y="2719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2670048" y="4234434"/>
            <a:ext cx="394335" cy="16510"/>
          </a:xfrm>
          <a:custGeom>
            <a:avLst/>
            <a:gdLst/>
            <a:ahLst/>
            <a:cxnLst/>
            <a:rect l="l" t="t" r="r" b="b"/>
            <a:pathLst>
              <a:path w="394335" h="16510">
                <a:moveTo>
                  <a:pt x="393954" y="0"/>
                </a:moveTo>
                <a:lnTo>
                  <a:pt x="0" y="0"/>
                </a:lnTo>
                <a:lnTo>
                  <a:pt x="0" y="16002"/>
                </a:lnTo>
                <a:lnTo>
                  <a:pt x="393954" y="16002"/>
                </a:lnTo>
                <a:lnTo>
                  <a:pt x="3939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99915" y="1425674"/>
            <a:ext cx="3731277" cy="3119655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485140" y="1313942"/>
            <a:ext cx="7736840" cy="50107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993900">
              <a:lnSpc>
                <a:spcPts val="2195"/>
              </a:lnSpc>
              <a:spcBef>
                <a:spcPts val="95"/>
              </a:spcBef>
            </a:pPr>
            <a:r>
              <a:rPr dirty="0" sz="1900" spc="-490">
                <a:latin typeface="Cambria Math"/>
                <a:cs typeface="Cambria Math"/>
              </a:rPr>
              <a:t>𝑉𝑉</a:t>
            </a:r>
            <a:r>
              <a:rPr dirty="0" baseline="-14336" sz="2325" spc="-735">
                <a:latin typeface="Cambria Math"/>
                <a:cs typeface="Cambria Math"/>
              </a:rPr>
              <a:t>𝑑𝑑</a:t>
            </a:r>
            <a:endParaRPr baseline="-14336" sz="2325">
              <a:latin typeface="Cambria Math"/>
              <a:cs typeface="Cambria Math"/>
            </a:endParaRPr>
          </a:p>
          <a:p>
            <a:pPr algn="ctr" marR="4198620">
              <a:lnSpc>
                <a:spcPts val="3035"/>
              </a:lnSpc>
              <a:tabLst>
                <a:tab pos="1167765" algn="l"/>
              </a:tabLst>
            </a:pPr>
            <a:r>
              <a:rPr dirty="0" sz="2600" spc="-580">
                <a:latin typeface="Cambria Math"/>
                <a:cs typeface="Cambria Math"/>
              </a:rPr>
              <a:t>𝐼𝐼</a:t>
            </a:r>
            <a:r>
              <a:rPr dirty="0" baseline="-16081" sz="2850" spc="-869">
                <a:latin typeface="Cambria Math"/>
                <a:cs typeface="Cambria Math"/>
              </a:rPr>
              <a:t>𝑑𝑑</a:t>
            </a:r>
            <a:r>
              <a:rPr dirty="0" baseline="-16081" sz="2850" spc="705">
                <a:latin typeface="Cambria Math"/>
                <a:cs typeface="Cambria Math"/>
              </a:rPr>
              <a:t> </a:t>
            </a:r>
            <a:r>
              <a:rPr dirty="0" sz="2600">
                <a:latin typeface="Cambria Math"/>
                <a:cs typeface="Cambria Math"/>
              </a:rPr>
              <a:t>=</a:t>
            </a:r>
            <a:r>
              <a:rPr dirty="0" sz="2600" spc="145">
                <a:latin typeface="Cambria Math"/>
                <a:cs typeface="Cambria Math"/>
              </a:rPr>
              <a:t> </a:t>
            </a:r>
            <a:r>
              <a:rPr dirty="0" sz="2600" spc="-560">
                <a:latin typeface="Cambria Math"/>
                <a:cs typeface="Cambria Math"/>
              </a:rPr>
              <a:t>𝐼𝐼</a:t>
            </a:r>
            <a:r>
              <a:rPr dirty="0" baseline="-16081" sz="2850" spc="-839">
                <a:latin typeface="Cambria Math"/>
                <a:cs typeface="Cambria Math"/>
              </a:rPr>
              <a:t>𝑠𝑠</a:t>
            </a:r>
            <a:r>
              <a:rPr dirty="0" baseline="-16081" sz="2850">
                <a:latin typeface="Cambria Math"/>
                <a:cs typeface="Cambria Math"/>
              </a:rPr>
              <a:t>	</a:t>
            </a:r>
            <a:r>
              <a:rPr dirty="0" sz="2600" spc="-335">
                <a:latin typeface="Cambria Math"/>
                <a:cs typeface="Cambria Math"/>
              </a:rPr>
              <a:t>𝑒𝑒</a:t>
            </a:r>
            <a:r>
              <a:rPr dirty="0" baseline="20467" sz="2850" spc="-502">
                <a:latin typeface="Cambria Math"/>
                <a:cs typeface="Cambria Math"/>
              </a:rPr>
              <a:t>𝑉𝑉</a:t>
            </a:r>
            <a:r>
              <a:rPr dirty="0" baseline="10752" sz="2325" spc="-502">
                <a:latin typeface="Cambria Math"/>
                <a:cs typeface="Cambria Math"/>
              </a:rPr>
              <a:t>𝑡𝑡𝑡</a:t>
            </a:r>
            <a:r>
              <a:rPr dirty="0" baseline="10752" sz="2325" spc="622">
                <a:latin typeface="Cambria Math"/>
                <a:cs typeface="Cambria Math"/>
              </a:rPr>
              <a:t> </a:t>
            </a:r>
            <a:r>
              <a:rPr dirty="0" sz="2600">
                <a:latin typeface="Cambria Math"/>
                <a:cs typeface="Cambria Math"/>
              </a:rPr>
              <a:t>−</a:t>
            </a:r>
            <a:r>
              <a:rPr dirty="0" sz="2600" spc="5">
                <a:latin typeface="Cambria Math"/>
                <a:cs typeface="Cambria Math"/>
              </a:rPr>
              <a:t> </a:t>
            </a:r>
            <a:r>
              <a:rPr dirty="0" sz="2600" spc="-50">
                <a:latin typeface="Cambria Math"/>
                <a:cs typeface="Cambria Math"/>
              </a:rPr>
              <a:t>1</a:t>
            </a:r>
            <a:endParaRPr sz="2600">
              <a:latin typeface="Cambria Math"/>
              <a:cs typeface="Cambria Math"/>
            </a:endParaRPr>
          </a:p>
          <a:p>
            <a:pPr marL="382905" indent="-319405">
              <a:lnSpc>
                <a:spcPts val="3304"/>
              </a:lnSpc>
              <a:spcBef>
                <a:spcPts val="1440"/>
              </a:spcBef>
              <a:buClr>
                <a:srgbClr val="A7B788"/>
              </a:buClr>
              <a:buSzPct val="60344"/>
              <a:buFont typeface="Wingdings"/>
              <a:buChar char=""/>
              <a:tabLst>
                <a:tab pos="382905" algn="l"/>
              </a:tabLst>
            </a:pPr>
            <a:r>
              <a:rPr dirty="0" sz="2900">
                <a:latin typeface="Calibri"/>
                <a:cs typeface="Calibri"/>
              </a:rPr>
              <a:t>In</a:t>
            </a:r>
            <a:r>
              <a:rPr dirty="0" sz="2900" spc="-55">
                <a:latin typeface="Calibri"/>
                <a:cs typeface="Calibri"/>
              </a:rPr>
              <a:t> </a:t>
            </a:r>
            <a:r>
              <a:rPr dirty="0" sz="2900" spc="-10">
                <a:latin typeface="Calibri"/>
                <a:cs typeface="Calibri"/>
              </a:rPr>
              <a:t>forward</a:t>
            </a:r>
            <a:r>
              <a:rPr dirty="0" sz="2900" spc="-3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bias,</a:t>
            </a:r>
            <a:r>
              <a:rPr dirty="0" sz="2900" spc="-4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the</a:t>
            </a:r>
            <a:r>
              <a:rPr dirty="0" sz="2900" spc="-55">
                <a:latin typeface="Calibri"/>
                <a:cs typeface="Calibri"/>
              </a:rPr>
              <a:t> </a:t>
            </a:r>
            <a:r>
              <a:rPr dirty="0" sz="2900" spc="-495">
                <a:latin typeface="Cambria Math"/>
                <a:cs typeface="Cambria Math"/>
              </a:rPr>
              <a:t>−𝐼𝐼</a:t>
            </a:r>
            <a:r>
              <a:rPr dirty="0" baseline="-15873" sz="3150" spc="-742">
                <a:latin typeface="Cambria Math"/>
                <a:cs typeface="Cambria Math"/>
              </a:rPr>
              <a:t>𝑠𝑠</a:t>
            </a:r>
            <a:endParaRPr baseline="-15873" sz="3150">
              <a:latin typeface="Cambria Math"/>
              <a:cs typeface="Cambria Math"/>
            </a:endParaRPr>
          </a:p>
          <a:p>
            <a:pPr marL="383540">
              <a:lnSpc>
                <a:spcPts val="3304"/>
              </a:lnSpc>
            </a:pPr>
            <a:r>
              <a:rPr dirty="0" sz="2900">
                <a:latin typeface="Calibri"/>
                <a:cs typeface="Calibri"/>
              </a:rPr>
              <a:t>term</a:t>
            </a:r>
            <a:r>
              <a:rPr dirty="0" sz="2900" spc="-5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is</a:t>
            </a:r>
            <a:r>
              <a:rPr dirty="0" sz="2900" spc="-40">
                <a:latin typeface="Calibri"/>
                <a:cs typeface="Calibri"/>
              </a:rPr>
              <a:t> </a:t>
            </a:r>
            <a:r>
              <a:rPr dirty="0" sz="2900" spc="-10">
                <a:latin typeface="Calibri"/>
                <a:cs typeface="Calibri"/>
              </a:rPr>
              <a:t>negligible</a:t>
            </a:r>
            <a:endParaRPr sz="2900">
              <a:latin typeface="Calibri"/>
              <a:cs typeface="Calibri"/>
            </a:endParaRPr>
          </a:p>
          <a:p>
            <a:pPr marL="702945" marR="4284345" indent="-274320">
              <a:lnSpc>
                <a:spcPts val="2810"/>
              </a:lnSpc>
              <a:spcBef>
                <a:spcPts val="660"/>
              </a:spcBef>
            </a:pPr>
            <a:r>
              <a:rPr dirty="0" sz="18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800" spc="3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600">
                <a:latin typeface="Calibri"/>
                <a:cs typeface="Calibri"/>
              </a:rPr>
              <a:t>Exponential</a:t>
            </a:r>
            <a:r>
              <a:rPr dirty="0" sz="2600" spc="-5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current- </a:t>
            </a:r>
            <a:r>
              <a:rPr dirty="0" sz="2600">
                <a:latin typeface="Calibri"/>
                <a:cs typeface="Calibri"/>
              </a:rPr>
              <a:t>voltage</a:t>
            </a:r>
            <a:r>
              <a:rPr dirty="0" sz="2600" spc="-14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relationship</a:t>
            </a:r>
            <a:endParaRPr sz="2600">
              <a:latin typeface="Calibri"/>
              <a:cs typeface="Calibri"/>
            </a:endParaRPr>
          </a:p>
          <a:p>
            <a:pPr marL="2230120">
              <a:lnSpc>
                <a:spcPts val="2195"/>
              </a:lnSpc>
              <a:spcBef>
                <a:spcPts val="905"/>
              </a:spcBef>
            </a:pPr>
            <a:r>
              <a:rPr dirty="0" sz="1900" spc="-490">
                <a:latin typeface="Cambria Math"/>
                <a:cs typeface="Cambria Math"/>
              </a:rPr>
              <a:t>𝑉𝑉</a:t>
            </a:r>
            <a:r>
              <a:rPr dirty="0" baseline="-14336" sz="2325" spc="-735">
                <a:latin typeface="Cambria Math"/>
                <a:cs typeface="Cambria Math"/>
              </a:rPr>
              <a:t>𝑑𝑑</a:t>
            </a:r>
            <a:endParaRPr baseline="-14336" sz="2325">
              <a:latin typeface="Cambria Math"/>
              <a:cs typeface="Cambria Math"/>
            </a:endParaRPr>
          </a:p>
          <a:p>
            <a:pPr algn="ctr" marR="4105910">
              <a:lnSpc>
                <a:spcPts val="3035"/>
              </a:lnSpc>
            </a:pPr>
            <a:r>
              <a:rPr dirty="0" sz="2600" spc="-580">
                <a:latin typeface="Cambria Math"/>
                <a:cs typeface="Cambria Math"/>
              </a:rPr>
              <a:t>𝐼𝐼</a:t>
            </a:r>
            <a:r>
              <a:rPr dirty="0" baseline="-16081" sz="2850" spc="-869">
                <a:latin typeface="Cambria Math"/>
                <a:cs typeface="Cambria Math"/>
              </a:rPr>
              <a:t>𝑑𝑑</a:t>
            </a:r>
            <a:r>
              <a:rPr dirty="0" baseline="-16081" sz="2850" spc="697">
                <a:latin typeface="Cambria Math"/>
                <a:cs typeface="Cambria Math"/>
              </a:rPr>
              <a:t> </a:t>
            </a:r>
            <a:r>
              <a:rPr dirty="0" sz="2600">
                <a:latin typeface="Cambria Math"/>
                <a:cs typeface="Cambria Math"/>
              </a:rPr>
              <a:t>≈</a:t>
            </a:r>
            <a:r>
              <a:rPr dirty="0" sz="2600" spc="140">
                <a:latin typeface="Cambria Math"/>
                <a:cs typeface="Cambria Math"/>
              </a:rPr>
              <a:t> </a:t>
            </a:r>
            <a:r>
              <a:rPr dirty="0" sz="2600" spc="-409">
                <a:latin typeface="Cambria Math"/>
                <a:cs typeface="Cambria Math"/>
              </a:rPr>
              <a:t>𝐼𝐼</a:t>
            </a:r>
            <a:r>
              <a:rPr dirty="0" baseline="-16081" sz="2850" spc="-615">
                <a:latin typeface="Cambria Math"/>
                <a:cs typeface="Cambria Math"/>
              </a:rPr>
              <a:t>𝑠𝑠</a:t>
            </a:r>
            <a:r>
              <a:rPr dirty="0" sz="2600" spc="-409">
                <a:latin typeface="Cambria Math"/>
                <a:cs typeface="Cambria Math"/>
              </a:rPr>
              <a:t>𝑒𝑒</a:t>
            </a:r>
            <a:r>
              <a:rPr dirty="0" baseline="20467" sz="2850" spc="-615">
                <a:latin typeface="Cambria Math"/>
                <a:cs typeface="Cambria Math"/>
              </a:rPr>
              <a:t>𝑉𝑉</a:t>
            </a:r>
            <a:r>
              <a:rPr dirty="0" baseline="10752" sz="2325" spc="-615">
                <a:latin typeface="Cambria Math"/>
                <a:cs typeface="Cambria Math"/>
              </a:rPr>
              <a:t>𝑡𝑡𝑡</a:t>
            </a:r>
            <a:endParaRPr baseline="10752" sz="2325">
              <a:latin typeface="Cambria Math"/>
              <a:cs typeface="Cambria Math"/>
            </a:endParaRPr>
          </a:p>
          <a:p>
            <a:pPr marL="382905" indent="-319405">
              <a:lnSpc>
                <a:spcPct val="100000"/>
              </a:lnSpc>
              <a:spcBef>
                <a:spcPts val="2020"/>
              </a:spcBef>
              <a:buClr>
                <a:srgbClr val="A7B788"/>
              </a:buClr>
              <a:buSzPct val="60344"/>
              <a:buFont typeface="Wingdings"/>
              <a:buChar char=""/>
              <a:tabLst>
                <a:tab pos="382905" algn="l"/>
              </a:tabLst>
            </a:pPr>
            <a:r>
              <a:rPr dirty="0" sz="2900">
                <a:latin typeface="Calibri"/>
                <a:cs typeface="Calibri"/>
              </a:rPr>
              <a:t>In</a:t>
            </a:r>
            <a:r>
              <a:rPr dirty="0" sz="2900" spc="-75">
                <a:latin typeface="Calibri"/>
                <a:cs typeface="Calibri"/>
              </a:rPr>
              <a:t> </a:t>
            </a:r>
            <a:r>
              <a:rPr dirty="0" sz="2900" spc="-10">
                <a:latin typeface="Calibri"/>
                <a:cs typeface="Calibri"/>
              </a:rPr>
              <a:t>reverse</a:t>
            </a:r>
            <a:r>
              <a:rPr dirty="0" sz="2900" spc="-6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bias,</a:t>
            </a:r>
            <a:r>
              <a:rPr dirty="0" sz="2900" spc="-6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the</a:t>
            </a:r>
            <a:r>
              <a:rPr dirty="0" sz="2900" spc="-6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exponential</a:t>
            </a:r>
            <a:r>
              <a:rPr dirty="0" sz="2900" spc="-7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term</a:t>
            </a:r>
            <a:r>
              <a:rPr dirty="0" sz="2900" spc="-7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is</a:t>
            </a:r>
            <a:r>
              <a:rPr dirty="0" sz="2900" spc="-65">
                <a:latin typeface="Calibri"/>
                <a:cs typeface="Calibri"/>
              </a:rPr>
              <a:t> </a:t>
            </a:r>
            <a:r>
              <a:rPr dirty="0" sz="2900" spc="-10">
                <a:latin typeface="Calibri"/>
                <a:cs typeface="Calibri"/>
              </a:rPr>
              <a:t>negligible</a:t>
            </a:r>
            <a:endParaRPr sz="2900">
              <a:latin typeface="Calibri"/>
              <a:cs typeface="Calibri"/>
            </a:endParaRPr>
          </a:p>
          <a:p>
            <a:pPr marL="429259">
              <a:lnSpc>
                <a:spcPct val="100000"/>
              </a:lnSpc>
              <a:spcBef>
                <a:spcPts val="625"/>
              </a:spcBef>
            </a:pPr>
            <a:r>
              <a:rPr dirty="0" sz="18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800" spc="4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600" spc="-10">
                <a:latin typeface="Calibri"/>
                <a:cs typeface="Calibri"/>
              </a:rPr>
              <a:t>Nearly-constant,</a:t>
            </a:r>
            <a:r>
              <a:rPr dirty="0" sz="2600" spc="-3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and</a:t>
            </a:r>
            <a:r>
              <a:rPr dirty="0" sz="2600" spc="-5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small,</a:t>
            </a:r>
            <a:r>
              <a:rPr dirty="0" sz="2600" spc="-4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reverse</a:t>
            </a:r>
            <a:r>
              <a:rPr dirty="0" sz="2600" spc="-6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current</a:t>
            </a:r>
            <a:endParaRPr sz="2600">
              <a:latin typeface="Calibri"/>
              <a:cs typeface="Calibri"/>
            </a:endParaRPr>
          </a:p>
          <a:p>
            <a:pPr algn="ctr" marL="82550">
              <a:lnSpc>
                <a:spcPct val="100000"/>
              </a:lnSpc>
              <a:spcBef>
                <a:spcPts val="1205"/>
              </a:spcBef>
            </a:pPr>
            <a:r>
              <a:rPr dirty="0" sz="2600" spc="-575">
                <a:latin typeface="Cambria Math"/>
                <a:cs typeface="Cambria Math"/>
              </a:rPr>
              <a:t>𝐼𝐼</a:t>
            </a:r>
            <a:r>
              <a:rPr dirty="0" baseline="-16081" sz="2850" spc="-862">
                <a:latin typeface="Cambria Math"/>
                <a:cs typeface="Cambria Math"/>
              </a:rPr>
              <a:t>𝑑𝑑</a:t>
            </a:r>
            <a:r>
              <a:rPr dirty="0" baseline="-16081" sz="2850" spc="690">
                <a:latin typeface="Cambria Math"/>
                <a:cs typeface="Cambria Math"/>
              </a:rPr>
              <a:t> </a:t>
            </a:r>
            <a:r>
              <a:rPr dirty="0" sz="2600">
                <a:latin typeface="Cambria Math"/>
                <a:cs typeface="Cambria Math"/>
              </a:rPr>
              <a:t>≈</a:t>
            </a:r>
            <a:r>
              <a:rPr dirty="0" sz="2600" spc="130">
                <a:latin typeface="Cambria Math"/>
                <a:cs typeface="Cambria Math"/>
              </a:rPr>
              <a:t> </a:t>
            </a:r>
            <a:r>
              <a:rPr dirty="0" sz="2600" spc="-445">
                <a:latin typeface="Cambria Math"/>
                <a:cs typeface="Cambria Math"/>
              </a:rPr>
              <a:t>−𝐼𝐼</a:t>
            </a:r>
            <a:r>
              <a:rPr dirty="0" baseline="-16081" sz="2850" spc="-667">
                <a:latin typeface="Cambria Math"/>
                <a:cs typeface="Cambria Math"/>
              </a:rPr>
              <a:t>𝑠𝑠</a:t>
            </a:r>
            <a:endParaRPr baseline="-16081" sz="2850">
              <a:latin typeface="Cambria Math"/>
              <a:cs typeface="Cambria Math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9" name="object 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26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6" name="object 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 spc="-20"/>
              <a:t>Reverse</a:t>
            </a:r>
            <a:r>
              <a:rPr dirty="0" sz="4000" spc="-155"/>
              <a:t> </a:t>
            </a:r>
            <a:r>
              <a:rPr dirty="0" sz="4000" spc="-10"/>
              <a:t>Breakdown</a:t>
            </a:r>
            <a:endParaRPr sz="4000"/>
          </a:p>
        </p:txBody>
      </p:sp>
      <p:sp>
        <p:nvSpPr>
          <p:cNvPr id="4" name="object 4" descr=""/>
          <p:cNvSpPr txBox="1"/>
          <p:nvPr/>
        </p:nvSpPr>
        <p:spPr>
          <a:xfrm>
            <a:off x="535940" y="1304797"/>
            <a:ext cx="8045450" cy="38277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32105" marR="941069" indent="-320040">
              <a:lnSpc>
                <a:spcPct val="100000"/>
              </a:lnSpc>
              <a:spcBef>
                <a:spcPts val="95"/>
              </a:spcBef>
              <a:buClr>
                <a:srgbClr val="A7B788"/>
              </a:buClr>
              <a:buSzPct val="60344"/>
              <a:buFont typeface="Wingdings"/>
              <a:buChar char=""/>
              <a:tabLst>
                <a:tab pos="332105" algn="l"/>
              </a:tabLst>
            </a:pPr>
            <a:r>
              <a:rPr dirty="0" sz="2900">
                <a:latin typeface="Calibri"/>
                <a:cs typeface="Calibri"/>
              </a:rPr>
              <a:t>Shockley</a:t>
            </a:r>
            <a:r>
              <a:rPr dirty="0" sz="2900" spc="-8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equation</a:t>
            </a:r>
            <a:r>
              <a:rPr dirty="0" sz="2900" spc="-6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does</a:t>
            </a:r>
            <a:r>
              <a:rPr dirty="0" sz="2900" spc="-7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not</a:t>
            </a:r>
            <a:r>
              <a:rPr dirty="0" sz="2900" spc="-6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describe</a:t>
            </a:r>
            <a:r>
              <a:rPr dirty="0" sz="2900" spc="-65">
                <a:latin typeface="Calibri"/>
                <a:cs typeface="Calibri"/>
              </a:rPr>
              <a:t> </a:t>
            </a:r>
            <a:r>
              <a:rPr dirty="0" sz="2900" spc="-10">
                <a:latin typeface="Calibri"/>
                <a:cs typeface="Calibri"/>
              </a:rPr>
              <a:t>reverse- breakdown</a:t>
            </a:r>
            <a:r>
              <a:rPr dirty="0" sz="2900" spc="-125">
                <a:latin typeface="Calibri"/>
                <a:cs typeface="Calibri"/>
              </a:rPr>
              <a:t> </a:t>
            </a:r>
            <a:r>
              <a:rPr dirty="0" sz="2900" spc="-10">
                <a:latin typeface="Calibri"/>
                <a:cs typeface="Calibri"/>
              </a:rPr>
              <a:t>behavior</a:t>
            </a:r>
            <a:endParaRPr sz="2900">
              <a:latin typeface="Calibri"/>
              <a:cs typeface="Calibri"/>
            </a:endParaRPr>
          </a:p>
          <a:p>
            <a:pPr marL="332740" marR="521334" indent="-320040">
              <a:lnSpc>
                <a:spcPct val="100000"/>
              </a:lnSpc>
              <a:spcBef>
                <a:spcPts val="705"/>
              </a:spcBef>
              <a:buClr>
                <a:srgbClr val="A7B788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dirty="0" sz="2900" spc="-10">
                <a:latin typeface="Calibri"/>
                <a:cs typeface="Calibri"/>
              </a:rPr>
              <a:t>Typical</a:t>
            </a:r>
            <a:r>
              <a:rPr dirty="0" sz="2900" spc="-95">
                <a:latin typeface="Calibri"/>
                <a:cs typeface="Calibri"/>
              </a:rPr>
              <a:t> </a:t>
            </a:r>
            <a:r>
              <a:rPr dirty="0" sz="2900" spc="-10">
                <a:latin typeface="Calibri"/>
                <a:cs typeface="Calibri"/>
              </a:rPr>
              <a:t>Breakdown</a:t>
            </a:r>
            <a:r>
              <a:rPr dirty="0" sz="2900" spc="-9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voltages</a:t>
            </a:r>
            <a:r>
              <a:rPr dirty="0" sz="2900" spc="-8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are</a:t>
            </a:r>
            <a:r>
              <a:rPr dirty="0" sz="2900" spc="-9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in</a:t>
            </a:r>
            <a:r>
              <a:rPr dirty="0" sz="2900" spc="-8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the</a:t>
            </a:r>
            <a:r>
              <a:rPr dirty="0" sz="2900" spc="-9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range</a:t>
            </a:r>
            <a:r>
              <a:rPr dirty="0" sz="2900" spc="-8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of</a:t>
            </a:r>
            <a:r>
              <a:rPr dirty="0" sz="2900" spc="-90">
                <a:latin typeface="Calibri"/>
                <a:cs typeface="Calibri"/>
              </a:rPr>
              <a:t> </a:t>
            </a:r>
            <a:r>
              <a:rPr dirty="0" sz="2900" spc="-50">
                <a:latin typeface="Calibri"/>
                <a:cs typeface="Calibri"/>
              </a:rPr>
              <a:t>a </a:t>
            </a:r>
            <a:r>
              <a:rPr dirty="0" sz="2900">
                <a:latin typeface="Calibri"/>
                <a:cs typeface="Calibri"/>
              </a:rPr>
              <a:t>few</a:t>
            </a:r>
            <a:r>
              <a:rPr dirty="0" sz="2900" spc="-8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volts</a:t>
            </a:r>
            <a:r>
              <a:rPr dirty="0" sz="2900" spc="-7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to</a:t>
            </a:r>
            <a:r>
              <a:rPr dirty="0" sz="2900" spc="-7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hundreds</a:t>
            </a:r>
            <a:r>
              <a:rPr dirty="0" sz="2900" spc="-7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of</a:t>
            </a:r>
            <a:r>
              <a:rPr dirty="0" sz="2900" spc="-80">
                <a:latin typeface="Calibri"/>
                <a:cs typeface="Calibri"/>
              </a:rPr>
              <a:t> </a:t>
            </a:r>
            <a:r>
              <a:rPr dirty="0" sz="2900" spc="-10">
                <a:latin typeface="Calibri"/>
                <a:cs typeface="Calibri"/>
              </a:rPr>
              <a:t>volts</a:t>
            </a:r>
            <a:endParaRPr sz="2900">
              <a:latin typeface="Calibri"/>
              <a:cs typeface="Calibri"/>
            </a:endParaRPr>
          </a:p>
          <a:p>
            <a:pPr marL="332740" marR="1564640" indent="-320040">
              <a:lnSpc>
                <a:spcPct val="100000"/>
              </a:lnSpc>
              <a:spcBef>
                <a:spcPts val="700"/>
              </a:spcBef>
              <a:buClr>
                <a:srgbClr val="A7B788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dirty="0" sz="2900" spc="-35">
                <a:latin typeface="Calibri"/>
                <a:cs typeface="Calibri"/>
              </a:rPr>
              <a:t>Typically,</a:t>
            </a:r>
            <a:r>
              <a:rPr dirty="0" sz="2900" spc="-9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we</a:t>
            </a:r>
            <a:r>
              <a:rPr dirty="0" sz="2900" spc="-9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want</a:t>
            </a:r>
            <a:r>
              <a:rPr dirty="0" sz="2900" spc="-7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to</a:t>
            </a:r>
            <a:r>
              <a:rPr dirty="0" sz="2900" spc="-8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avoid</a:t>
            </a:r>
            <a:r>
              <a:rPr dirty="0" sz="2900" spc="-85">
                <a:latin typeface="Calibri"/>
                <a:cs typeface="Calibri"/>
              </a:rPr>
              <a:t> </a:t>
            </a:r>
            <a:r>
              <a:rPr dirty="0" sz="2900" spc="-10">
                <a:latin typeface="Calibri"/>
                <a:cs typeface="Calibri"/>
              </a:rPr>
              <a:t>exceeding</a:t>
            </a:r>
            <a:r>
              <a:rPr dirty="0" sz="2900" spc="-100">
                <a:latin typeface="Calibri"/>
                <a:cs typeface="Calibri"/>
              </a:rPr>
              <a:t> </a:t>
            </a:r>
            <a:r>
              <a:rPr dirty="0" sz="2900" spc="-25">
                <a:latin typeface="Calibri"/>
                <a:cs typeface="Calibri"/>
              </a:rPr>
              <a:t>the </a:t>
            </a:r>
            <a:r>
              <a:rPr dirty="0" sz="2900" spc="-10">
                <a:latin typeface="Calibri"/>
                <a:cs typeface="Calibri"/>
              </a:rPr>
              <a:t>breakdown</a:t>
            </a:r>
            <a:r>
              <a:rPr dirty="0" sz="2900" spc="-125">
                <a:latin typeface="Calibri"/>
                <a:cs typeface="Calibri"/>
              </a:rPr>
              <a:t> </a:t>
            </a:r>
            <a:r>
              <a:rPr dirty="0" sz="2900" spc="-10">
                <a:latin typeface="Calibri"/>
                <a:cs typeface="Calibri"/>
              </a:rPr>
              <a:t>voltage</a:t>
            </a:r>
            <a:endParaRPr sz="2900">
              <a:latin typeface="Calibri"/>
              <a:cs typeface="Calibri"/>
            </a:endParaRPr>
          </a:p>
          <a:p>
            <a:pPr marL="332740" marR="5080" indent="-320040">
              <a:lnSpc>
                <a:spcPct val="100000"/>
              </a:lnSpc>
              <a:spcBef>
                <a:spcPts val="695"/>
              </a:spcBef>
              <a:buClr>
                <a:srgbClr val="A7B788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dirty="0" sz="2900" spc="-40">
                <a:latin typeface="Calibri"/>
                <a:cs typeface="Calibri"/>
              </a:rPr>
              <a:t>However,</a:t>
            </a:r>
            <a:r>
              <a:rPr dirty="0" sz="2900" spc="-2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one</a:t>
            </a:r>
            <a:r>
              <a:rPr dirty="0" sz="2900" spc="-5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class</a:t>
            </a:r>
            <a:r>
              <a:rPr dirty="0" sz="2900" spc="-2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of</a:t>
            </a:r>
            <a:r>
              <a:rPr dirty="0" sz="2900" spc="-4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diodes</a:t>
            </a:r>
            <a:r>
              <a:rPr dirty="0" sz="2900" spc="-4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is</a:t>
            </a:r>
            <a:r>
              <a:rPr dirty="0" sz="2900" spc="-3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designed</a:t>
            </a:r>
            <a:r>
              <a:rPr dirty="0" sz="2900" spc="-3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to</a:t>
            </a:r>
            <a:r>
              <a:rPr dirty="0" sz="2900" spc="-3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be</a:t>
            </a:r>
            <a:r>
              <a:rPr dirty="0" sz="2900" spc="-40">
                <a:latin typeface="Calibri"/>
                <a:cs typeface="Calibri"/>
              </a:rPr>
              <a:t> </a:t>
            </a:r>
            <a:r>
              <a:rPr dirty="0" sz="2900" spc="-20">
                <a:latin typeface="Calibri"/>
                <a:cs typeface="Calibri"/>
              </a:rPr>
              <a:t>used </a:t>
            </a:r>
            <a:r>
              <a:rPr dirty="0" sz="2900">
                <a:latin typeface="Calibri"/>
                <a:cs typeface="Calibri"/>
              </a:rPr>
              <a:t>in</a:t>
            </a:r>
            <a:r>
              <a:rPr dirty="0" sz="2900" spc="-75">
                <a:latin typeface="Calibri"/>
                <a:cs typeface="Calibri"/>
              </a:rPr>
              <a:t> </a:t>
            </a:r>
            <a:r>
              <a:rPr dirty="0" sz="2900" spc="-10">
                <a:latin typeface="Calibri"/>
                <a:cs typeface="Calibri"/>
              </a:rPr>
              <a:t>breakdown:</a:t>
            </a:r>
            <a:r>
              <a:rPr dirty="0" sz="2900" spc="-80">
                <a:latin typeface="Calibri"/>
                <a:cs typeface="Calibri"/>
              </a:rPr>
              <a:t> </a:t>
            </a:r>
            <a:r>
              <a:rPr dirty="0" sz="2900" b="1" i="1">
                <a:latin typeface="Calibri"/>
                <a:cs typeface="Calibri"/>
              </a:rPr>
              <a:t>Zener</a:t>
            </a:r>
            <a:r>
              <a:rPr dirty="0" sz="2900" spc="-75" b="1" i="1">
                <a:latin typeface="Calibri"/>
                <a:cs typeface="Calibri"/>
              </a:rPr>
              <a:t> </a:t>
            </a:r>
            <a:r>
              <a:rPr dirty="0" sz="2900" spc="-10" b="1" i="1">
                <a:latin typeface="Calibri"/>
                <a:cs typeface="Calibri"/>
              </a:rPr>
              <a:t>diodes</a:t>
            </a:r>
            <a:endParaRPr sz="2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27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Zener</a:t>
            </a:r>
            <a:r>
              <a:rPr dirty="0" sz="4000" spc="-100"/>
              <a:t> </a:t>
            </a:r>
            <a:r>
              <a:rPr dirty="0" sz="4000" spc="-10"/>
              <a:t>Diodes</a:t>
            </a:r>
            <a:endParaRPr sz="4000"/>
          </a:p>
        </p:txBody>
      </p:sp>
      <p:sp>
        <p:nvSpPr>
          <p:cNvPr id="4" name="object 4" descr=""/>
          <p:cNvSpPr txBox="1"/>
          <p:nvPr/>
        </p:nvSpPr>
        <p:spPr>
          <a:xfrm>
            <a:off x="510540" y="1260601"/>
            <a:ext cx="8190230" cy="2166620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marL="356870" marR="885825" indent="-319405">
              <a:lnSpc>
                <a:spcPts val="3130"/>
              </a:lnSpc>
              <a:spcBef>
                <a:spcPts val="490"/>
              </a:spcBef>
              <a:buClr>
                <a:srgbClr val="A7B788"/>
              </a:buClr>
              <a:buSzPct val="60344"/>
              <a:buFont typeface="Wingdings"/>
              <a:buChar char=""/>
              <a:tabLst>
                <a:tab pos="358140" algn="l"/>
              </a:tabLst>
            </a:pPr>
            <a:r>
              <a:rPr dirty="0" sz="2900" b="1" i="1">
                <a:latin typeface="Calibri"/>
                <a:cs typeface="Calibri"/>
              </a:rPr>
              <a:t>Zener</a:t>
            </a:r>
            <a:r>
              <a:rPr dirty="0" sz="2900" spc="-65" b="1" i="1">
                <a:latin typeface="Calibri"/>
                <a:cs typeface="Calibri"/>
              </a:rPr>
              <a:t> </a:t>
            </a:r>
            <a:r>
              <a:rPr dirty="0" sz="2900" b="1" i="1">
                <a:latin typeface="Calibri"/>
                <a:cs typeface="Calibri"/>
              </a:rPr>
              <a:t>diodes</a:t>
            </a:r>
            <a:r>
              <a:rPr dirty="0" sz="2900" spc="-80" b="1" i="1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designed</a:t>
            </a:r>
            <a:r>
              <a:rPr dirty="0" sz="2900" spc="-6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to</a:t>
            </a:r>
            <a:r>
              <a:rPr dirty="0" sz="2900" spc="-6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have</a:t>
            </a:r>
            <a:r>
              <a:rPr dirty="0" sz="2900" spc="-6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a</a:t>
            </a:r>
            <a:r>
              <a:rPr dirty="0" sz="2900" spc="-6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very</a:t>
            </a:r>
            <a:r>
              <a:rPr dirty="0" sz="2900" spc="-5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steep</a:t>
            </a:r>
            <a:r>
              <a:rPr dirty="0" sz="2900" spc="-65">
                <a:latin typeface="Calibri"/>
                <a:cs typeface="Calibri"/>
              </a:rPr>
              <a:t> </a:t>
            </a:r>
            <a:r>
              <a:rPr dirty="0" sz="2900" spc="-10">
                <a:latin typeface="Calibri"/>
                <a:cs typeface="Calibri"/>
              </a:rPr>
              <a:t>I-</a:t>
            </a:r>
            <a:r>
              <a:rPr dirty="0" sz="2900" spc="-50">
                <a:latin typeface="Calibri"/>
                <a:cs typeface="Calibri"/>
              </a:rPr>
              <a:t>V </a:t>
            </a:r>
            <a:r>
              <a:rPr dirty="0" sz="2900" spc="-50">
                <a:latin typeface="Calibri"/>
                <a:cs typeface="Calibri"/>
              </a:rPr>
              <a:t>	</a:t>
            </a:r>
            <a:r>
              <a:rPr dirty="0" sz="2900" spc="-10">
                <a:latin typeface="Calibri"/>
                <a:cs typeface="Calibri"/>
              </a:rPr>
              <a:t>characteristic</a:t>
            </a:r>
            <a:r>
              <a:rPr dirty="0" sz="2900" spc="-6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in</a:t>
            </a:r>
            <a:r>
              <a:rPr dirty="0" sz="2900" spc="-8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the</a:t>
            </a:r>
            <a:r>
              <a:rPr dirty="0" sz="2900" spc="-75">
                <a:latin typeface="Calibri"/>
                <a:cs typeface="Calibri"/>
              </a:rPr>
              <a:t> </a:t>
            </a:r>
            <a:r>
              <a:rPr dirty="0" sz="2900" spc="-10">
                <a:latin typeface="Calibri"/>
                <a:cs typeface="Calibri"/>
              </a:rPr>
              <a:t>breakdown</a:t>
            </a:r>
            <a:r>
              <a:rPr dirty="0" sz="2900" spc="-75">
                <a:latin typeface="Calibri"/>
                <a:cs typeface="Calibri"/>
              </a:rPr>
              <a:t> </a:t>
            </a:r>
            <a:r>
              <a:rPr dirty="0" sz="2900" spc="-10">
                <a:latin typeface="Calibri"/>
                <a:cs typeface="Calibri"/>
              </a:rPr>
              <a:t>region</a:t>
            </a:r>
            <a:endParaRPr sz="2900">
              <a:latin typeface="Calibri"/>
              <a:cs typeface="Calibri"/>
            </a:endParaRPr>
          </a:p>
          <a:p>
            <a:pPr marL="403225">
              <a:lnSpc>
                <a:spcPct val="100000"/>
              </a:lnSpc>
              <a:spcBef>
                <a:spcPts val="270"/>
              </a:spcBef>
            </a:pPr>
            <a:r>
              <a:rPr dirty="0" sz="18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800" spc="2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600">
                <a:latin typeface="Calibri"/>
                <a:cs typeface="Calibri"/>
              </a:rPr>
              <a:t>V</a:t>
            </a:r>
            <a:r>
              <a:rPr dirty="0" baseline="-21241" sz="2550">
                <a:latin typeface="Calibri"/>
                <a:cs typeface="Calibri"/>
              </a:rPr>
              <a:t>d</a:t>
            </a:r>
            <a:r>
              <a:rPr dirty="0" baseline="-21241" sz="2550" spc="202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is</a:t>
            </a:r>
            <a:r>
              <a:rPr dirty="0" sz="2600" spc="-6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almost</a:t>
            </a:r>
            <a:r>
              <a:rPr dirty="0" sz="2600" spc="-4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constant,</a:t>
            </a:r>
            <a:r>
              <a:rPr dirty="0" sz="2600" spc="-5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independent</a:t>
            </a:r>
            <a:r>
              <a:rPr dirty="0" sz="2600" spc="-7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of</a:t>
            </a:r>
            <a:r>
              <a:rPr dirty="0" sz="2600" spc="-6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current</a:t>
            </a:r>
            <a:endParaRPr sz="2600">
              <a:latin typeface="Calibri"/>
              <a:cs typeface="Calibri"/>
            </a:endParaRPr>
          </a:p>
          <a:p>
            <a:pPr marL="403225">
              <a:lnSpc>
                <a:spcPct val="100000"/>
              </a:lnSpc>
              <a:spcBef>
                <a:spcPts val="290"/>
              </a:spcBef>
            </a:pPr>
            <a:r>
              <a:rPr dirty="0" sz="18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800" spc="2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600">
                <a:latin typeface="Calibri"/>
                <a:cs typeface="Calibri"/>
              </a:rPr>
              <a:t>Useful</a:t>
            </a:r>
            <a:r>
              <a:rPr dirty="0" sz="2600" spc="-8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in</a:t>
            </a:r>
            <a:r>
              <a:rPr dirty="0" sz="2600" spc="-6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voltage</a:t>
            </a:r>
            <a:r>
              <a:rPr dirty="0" sz="2600" spc="-5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regulation</a:t>
            </a:r>
            <a:r>
              <a:rPr dirty="0" sz="2600" spc="-4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or</a:t>
            </a:r>
            <a:r>
              <a:rPr dirty="0" sz="2600" spc="-5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voltage</a:t>
            </a:r>
            <a:r>
              <a:rPr dirty="0" sz="2600" spc="-50">
                <a:latin typeface="Calibri"/>
                <a:cs typeface="Calibri"/>
              </a:rPr>
              <a:t> </a:t>
            </a:r>
            <a:r>
              <a:rPr dirty="0" sz="2600" spc="-20">
                <a:latin typeface="Calibri"/>
                <a:cs typeface="Calibri"/>
              </a:rPr>
              <a:t>reference</a:t>
            </a:r>
            <a:r>
              <a:rPr dirty="0" sz="2600" spc="-7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circuits</a:t>
            </a:r>
            <a:endParaRPr sz="2600">
              <a:latin typeface="Calibri"/>
              <a:cs typeface="Calibri"/>
            </a:endParaRPr>
          </a:p>
          <a:p>
            <a:pPr marL="403225">
              <a:lnSpc>
                <a:spcPct val="100000"/>
              </a:lnSpc>
              <a:spcBef>
                <a:spcPts val="285"/>
              </a:spcBef>
            </a:pPr>
            <a:r>
              <a:rPr dirty="0" sz="18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800" spc="4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600">
                <a:latin typeface="Calibri"/>
                <a:cs typeface="Calibri"/>
              </a:rPr>
              <a:t>Schematic</a:t>
            </a:r>
            <a:r>
              <a:rPr dirty="0" sz="2600" spc="-3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symbol:</a:t>
            </a:r>
            <a:endParaRPr sz="2600">
              <a:latin typeface="Calibri"/>
              <a:cs typeface="Calibri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990600" y="3863710"/>
            <a:ext cx="3082925" cy="2448560"/>
            <a:chOff x="990600" y="3863710"/>
            <a:chExt cx="3082925" cy="2448560"/>
          </a:xfrm>
        </p:grpSpPr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90600" y="3863710"/>
              <a:ext cx="3082904" cy="2223618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1088517" y="4016121"/>
              <a:ext cx="685800" cy="2286000"/>
            </a:xfrm>
            <a:custGeom>
              <a:avLst/>
              <a:gdLst/>
              <a:ahLst/>
              <a:cxnLst/>
              <a:rect l="l" t="t" r="r" b="b"/>
              <a:pathLst>
                <a:path w="685800" h="2286000">
                  <a:moveTo>
                    <a:pt x="0" y="1142999"/>
                  </a:moveTo>
                  <a:lnTo>
                    <a:pt x="625" y="1073371"/>
                  </a:lnTo>
                  <a:lnTo>
                    <a:pt x="2479" y="1004845"/>
                  </a:lnTo>
                  <a:lnTo>
                    <a:pt x="5524" y="937543"/>
                  </a:lnTo>
                  <a:lnTo>
                    <a:pt x="9725" y="871582"/>
                  </a:lnTo>
                  <a:lnTo>
                    <a:pt x="15046" y="807084"/>
                  </a:lnTo>
                  <a:lnTo>
                    <a:pt x="21452" y="744168"/>
                  </a:lnTo>
                  <a:lnTo>
                    <a:pt x="28905" y="682953"/>
                  </a:lnTo>
                  <a:lnTo>
                    <a:pt x="37372" y="623558"/>
                  </a:lnTo>
                  <a:lnTo>
                    <a:pt x="46815" y="566103"/>
                  </a:lnTo>
                  <a:lnTo>
                    <a:pt x="57198" y="510709"/>
                  </a:lnTo>
                  <a:lnTo>
                    <a:pt x="68487" y="457494"/>
                  </a:lnTo>
                  <a:lnTo>
                    <a:pt x="80644" y="406577"/>
                  </a:lnTo>
                  <a:lnTo>
                    <a:pt x="93635" y="358079"/>
                  </a:lnTo>
                  <a:lnTo>
                    <a:pt x="107422" y="312119"/>
                  </a:lnTo>
                  <a:lnTo>
                    <a:pt x="121972" y="268817"/>
                  </a:lnTo>
                  <a:lnTo>
                    <a:pt x="137247" y="228292"/>
                  </a:lnTo>
                  <a:lnTo>
                    <a:pt x="153211" y="190664"/>
                  </a:lnTo>
                  <a:lnTo>
                    <a:pt x="169830" y="156051"/>
                  </a:lnTo>
                  <a:lnTo>
                    <a:pt x="204884" y="96354"/>
                  </a:lnTo>
                  <a:lnTo>
                    <a:pt x="242124" y="50156"/>
                  </a:lnTo>
                  <a:lnTo>
                    <a:pt x="281262" y="18415"/>
                  </a:lnTo>
                  <a:lnTo>
                    <a:pt x="322011" y="2085"/>
                  </a:lnTo>
                  <a:lnTo>
                    <a:pt x="342900" y="0"/>
                  </a:lnTo>
                  <a:lnTo>
                    <a:pt x="363788" y="2085"/>
                  </a:lnTo>
                  <a:lnTo>
                    <a:pt x="404537" y="18415"/>
                  </a:lnTo>
                  <a:lnTo>
                    <a:pt x="443675" y="50156"/>
                  </a:lnTo>
                  <a:lnTo>
                    <a:pt x="480915" y="96354"/>
                  </a:lnTo>
                  <a:lnTo>
                    <a:pt x="515969" y="156051"/>
                  </a:lnTo>
                  <a:lnTo>
                    <a:pt x="532588" y="190664"/>
                  </a:lnTo>
                  <a:lnTo>
                    <a:pt x="548552" y="228292"/>
                  </a:lnTo>
                  <a:lnTo>
                    <a:pt x="563827" y="268817"/>
                  </a:lnTo>
                  <a:lnTo>
                    <a:pt x="578377" y="312119"/>
                  </a:lnTo>
                  <a:lnTo>
                    <a:pt x="592164" y="358079"/>
                  </a:lnTo>
                  <a:lnTo>
                    <a:pt x="605155" y="406577"/>
                  </a:lnTo>
                  <a:lnTo>
                    <a:pt x="617312" y="457494"/>
                  </a:lnTo>
                  <a:lnTo>
                    <a:pt x="628601" y="510709"/>
                  </a:lnTo>
                  <a:lnTo>
                    <a:pt x="638984" y="566103"/>
                  </a:lnTo>
                  <a:lnTo>
                    <a:pt x="648427" y="623558"/>
                  </a:lnTo>
                  <a:lnTo>
                    <a:pt x="656894" y="682953"/>
                  </a:lnTo>
                  <a:lnTo>
                    <a:pt x="664347" y="744168"/>
                  </a:lnTo>
                  <a:lnTo>
                    <a:pt x="670753" y="807084"/>
                  </a:lnTo>
                  <a:lnTo>
                    <a:pt x="676074" y="871582"/>
                  </a:lnTo>
                  <a:lnTo>
                    <a:pt x="680275" y="937543"/>
                  </a:lnTo>
                  <a:lnTo>
                    <a:pt x="683320" y="1004845"/>
                  </a:lnTo>
                  <a:lnTo>
                    <a:pt x="685174" y="1073371"/>
                  </a:lnTo>
                  <a:lnTo>
                    <a:pt x="685800" y="1142999"/>
                  </a:lnTo>
                  <a:lnTo>
                    <a:pt x="685174" y="1212628"/>
                  </a:lnTo>
                  <a:lnTo>
                    <a:pt x="683320" y="1281154"/>
                  </a:lnTo>
                  <a:lnTo>
                    <a:pt x="680275" y="1348456"/>
                  </a:lnTo>
                  <a:lnTo>
                    <a:pt x="676074" y="1414417"/>
                  </a:lnTo>
                  <a:lnTo>
                    <a:pt x="670753" y="1478915"/>
                  </a:lnTo>
                  <a:lnTo>
                    <a:pt x="664347" y="1541831"/>
                  </a:lnTo>
                  <a:lnTo>
                    <a:pt x="656894" y="1603046"/>
                  </a:lnTo>
                  <a:lnTo>
                    <a:pt x="648427" y="1662441"/>
                  </a:lnTo>
                  <a:lnTo>
                    <a:pt x="638984" y="1719896"/>
                  </a:lnTo>
                  <a:lnTo>
                    <a:pt x="628601" y="1775290"/>
                  </a:lnTo>
                  <a:lnTo>
                    <a:pt x="617312" y="1828505"/>
                  </a:lnTo>
                  <a:lnTo>
                    <a:pt x="605155" y="1879422"/>
                  </a:lnTo>
                  <a:lnTo>
                    <a:pt x="592164" y="1927920"/>
                  </a:lnTo>
                  <a:lnTo>
                    <a:pt x="578377" y="1973880"/>
                  </a:lnTo>
                  <a:lnTo>
                    <a:pt x="563827" y="2017182"/>
                  </a:lnTo>
                  <a:lnTo>
                    <a:pt x="548552" y="2057707"/>
                  </a:lnTo>
                  <a:lnTo>
                    <a:pt x="532588" y="2095335"/>
                  </a:lnTo>
                  <a:lnTo>
                    <a:pt x="515969" y="2129948"/>
                  </a:lnTo>
                  <a:lnTo>
                    <a:pt x="480915" y="2189645"/>
                  </a:lnTo>
                  <a:lnTo>
                    <a:pt x="443675" y="2235843"/>
                  </a:lnTo>
                  <a:lnTo>
                    <a:pt x="404537" y="2267584"/>
                  </a:lnTo>
                  <a:lnTo>
                    <a:pt x="363788" y="2283914"/>
                  </a:lnTo>
                  <a:lnTo>
                    <a:pt x="342900" y="2285999"/>
                  </a:lnTo>
                  <a:lnTo>
                    <a:pt x="322011" y="2283914"/>
                  </a:lnTo>
                  <a:lnTo>
                    <a:pt x="281262" y="2267584"/>
                  </a:lnTo>
                  <a:lnTo>
                    <a:pt x="242124" y="2235843"/>
                  </a:lnTo>
                  <a:lnTo>
                    <a:pt x="204884" y="2189645"/>
                  </a:lnTo>
                  <a:lnTo>
                    <a:pt x="169830" y="2129948"/>
                  </a:lnTo>
                  <a:lnTo>
                    <a:pt x="153211" y="2095335"/>
                  </a:lnTo>
                  <a:lnTo>
                    <a:pt x="137247" y="2057707"/>
                  </a:lnTo>
                  <a:lnTo>
                    <a:pt x="121972" y="2017182"/>
                  </a:lnTo>
                  <a:lnTo>
                    <a:pt x="107422" y="1973880"/>
                  </a:lnTo>
                  <a:lnTo>
                    <a:pt x="93635" y="1927920"/>
                  </a:lnTo>
                  <a:lnTo>
                    <a:pt x="80644" y="1879422"/>
                  </a:lnTo>
                  <a:lnTo>
                    <a:pt x="68487" y="1828505"/>
                  </a:lnTo>
                  <a:lnTo>
                    <a:pt x="57198" y="1775290"/>
                  </a:lnTo>
                  <a:lnTo>
                    <a:pt x="46815" y="1719896"/>
                  </a:lnTo>
                  <a:lnTo>
                    <a:pt x="37372" y="1662441"/>
                  </a:lnTo>
                  <a:lnTo>
                    <a:pt x="28905" y="1603046"/>
                  </a:lnTo>
                  <a:lnTo>
                    <a:pt x="21452" y="1541831"/>
                  </a:lnTo>
                  <a:lnTo>
                    <a:pt x="15046" y="1478915"/>
                  </a:lnTo>
                  <a:lnTo>
                    <a:pt x="9725" y="1414417"/>
                  </a:lnTo>
                  <a:lnTo>
                    <a:pt x="5524" y="1348456"/>
                  </a:lnTo>
                  <a:lnTo>
                    <a:pt x="2479" y="1281154"/>
                  </a:lnTo>
                  <a:lnTo>
                    <a:pt x="625" y="1212628"/>
                  </a:lnTo>
                  <a:lnTo>
                    <a:pt x="0" y="1142999"/>
                  </a:lnTo>
                  <a:close/>
                </a:path>
              </a:pathLst>
            </a:custGeom>
            <a:ln w="19050">
              <a:solidFill>
                <a:srgbClr val="7E7E7E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844267" y="5117096"/>
              <a:ext cx="594995" cy="446405"/>
            </a:xfrm>
            <a:custGeom>
              <a:avLst/>
              <a:gdLst/>
              <a:ahLst/>
              <a:cxnLst/>
              <a:rect l="l" t="t" r="r" b="b"/>
              <a:pathLst>
                <a:path w="594994" h="446404">
                  <a:moveTo>
                    <a:pt x="594512" y="445884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844263" y="5117099"/>
              <a:ext cx="87630" cy="81280"/>
            </a:xfrm>
            <a:custGeom>
              <a:avLst/>
              <a:gdLst/>
              <a:ahLst/>
              <a:cxnLst/>
              <a:rect l="l" t="t" r="r" b="b"/>
              <a:pathLst>
                <a:path w="87630" h="81279">
                  <a:moveTo>
                    <a:pt x="34289" y="81280"/>
                  </a:moveTo>
                  <a:lnTo>
                    <a:pt x="0" y="0"/>
                  </a:lnTo>
                  <a:lnTo>
                    <a:pt x="87629" y="10160"/>
                  </a:lnTo>
                </a:path>
              </a:pathLst>
            </a:custGeom>
            <a:ln w="19049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0" name="object 10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86400" y="4701208"/>
            <a:ext cx="2915531" cy="1166179"/>
          </a:xfrm>
          <a:prstGeom prst="rect">
            <a:avLst/>
          </a:prstGeom>
        </p:spPr>
      </p:pic>
      <p:pic>
        <p:nvPicPr>
          <p:cNvPr id="11" name="object 11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95800" y="3295650"/>
            <a:ext cx="981455" cy="361949"/>
          </a:xfrm>
          <a:prstGeom prst="rect">
            <a:avLst/>
          </a:prstGeom>
        </p:spPr>
      </p:pic>
      <p:sp>
        <p:nvSpPr>
          <p:cNvPr id="12" name="object 12" descr=""/>
          <p:cNvSpPr txBox="1"/>
          <p:nvPr/>
        </p:nvSpPr>
        <p:spPr>
          <a:xfrm>
            <a:off x="2263138" y="5581141"/>
            <a:ext cx="1118235" cy="848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 indent="-635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Calibri"/>
                <a:cs typeface="Calibri"/>
              </a:rPr>
              <a:t>V</a:t>
            </a:r>
            <a:r>
              <a:rPr dirty="0" baseline="-20833" sz="1800">
                <a:latin typeface="Calibri"/>
                <a:cs typeface="Calibri"/>
              </a:rPr>
              <a:t>d</a:t>
            </a:r>
            <a:r>
              <a:rPr dirty="0" baseline="-20833" sz="1800" spc="7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nearly constant</a:t>
            </a:r>
            <a:r>
              <a:rPr dirty="0" sz="1800" spc="-55">
                <a:latin typeface="Calibri"/>
                <a:cs typeface="Calibri"/>
              </a:rPr>
              <a:t> </a:t>
            </a:r>
            <a:r>
              <a:rPr dirty="0" sz="1800" spc="-25">
                <a:latin typeface="Calibri"/>
                <a:cs typeface="Calibri"/>
              </a:rPr>
              <a:t>in </a:t>
            </a:r>
            <a:r>
              <a:rPr dirty="0" sz="1800" spc="-20">
                <a:latin typeface="Calibri"/>
                <a:cs typeface="Calibri"/>
              </a:rPr>
              <a:t>breakdown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14" name="object 1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1600200"/>
            <a:ext cx="7772400" cy="990600"/>
          </a:xfrm>
          <a:prstGeom prst="rect"/>
          <a:solidFill>
            <a:srgbClr val="6E6E74"/>
          </a:solidFill>
        </p:spPr>
        <p:txBody>
          <a:bodyPr wrap="square" lIns="0" tIns="12382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975"/>
              </a:spcBef>
            </a:pPr>
            <a:r>
              <a:rPr dirty="0" sz="4400">
                <a:solidFill>
                  <a:srgbClr val="FFFFFF"/>
                </a:solidFill>
              </a:rPr>
              <a:t>Diode</a:t>
            </a:r>
            <a:r>
              <a:rPr dirty="0" sz="4400" spc="-100">
                <a:solidFill>
                  <a:srgbClr val="FFFFFF"/>
                </a:solidFill>
              </a:rPr>
              <a:t> </a:t>
            </a:r>
            <a:r>
              <a:rPr dirty="0" sz="4400" spc="-10">
                <a:solidFill>
                  <a:srgbClr val="FFFFFF"/>
                </a:solidFill>
              </a:rPr>
              <a:t>Models</a:t>
            </a:r>
            <a:endParaRPr sz="4400"/>
          </a:p>
        </p:txBody>
      </p:sp>
      <p:sp>
        <p:nvSpPr>
          <p:cNvPr id="4" name="object 4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30035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365"/>
              </a:spcBef>
            </a:pPr>
            <a:r>
              <a:rPr dirty="0" sz="2400" spc="-25" b="1">
                <a:solidFill>
                  <a:srgbClr val="FFFFFF"/>
                </a:solidFill>
                <a:latin typeface="Calibri"/>
                <a:cs typeface="Calibri"/>
              </a:rPr>
              <a:t>28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29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6" name="object 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Diode</a:t>
            </a:r>
            <a:r>
              <a:rPr dirty="0" sz="4000" spc="-25"/>
              <a:t> </a:t>
            </a:r>
            <a:r>
              <a:rPr dirty="0" sz="4000" spc="-10"/>
              <a:t>Models</a:t>
            </a:r>
            <a:endParaRPr sz="4000"/>
          </a:p>
        </p:txBody>
      </p:sp>
      <p:sp>
        <p:nvSpPr>
          <p:cNvPr id="4" name="object 4" descr=""/>
          <p:cNvSpPr txBox="1"/>
          <p:nvPr/>
        </p:nvSpPr>
        <p:spPr>
          <a:xfrm>
            <a:off x="535940" y="1215339"/>
            <a:ext cx="7310755" cy="492252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332105" indent="-319405">
              <a:lnSpc>
                <a:spcPct val="100000"/>
              </a:lnSpc>
              <a:spcBef>
                <a:spcPts val="455"/>
              </a:spcBef>
              <a:buClr>
                <a:srgbClr val="A7B788"/>
              </a:buClr>
              <a:buSzPct val="60344"/>
              <a:buFont typeface="Wingdings"/>
              <a:buChar char=""/>
              <a:tabLst>
                <a:tab pos="332105" algn="l"/>
              </a:tabLst>
            </a:pPr>
            <a:r>
              <a:rPr dirty="0" sz="2900">
                <a:latin typeface="Calibri"/>
                <a:cs typeface="Calibri"/>
              </a:rPr>
              <a:t>Need</a:t>
            </a:r>
            <a:r>
              <a:rPr dirty="0" sz="2900" spc="-4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a</a:t>
            </a:r>
            <a:r>
              <a:rPr dirty="0" sz="2900" spc="-35">
                <a:latin typeface="Calibri"/>
                <a:cs typeface="Calibri"/>
              </a:rPr>
              <a:t> </a:t>
            </a:r>
            <a:r>
              <a:rPr dirty="0" sz="2900" b="1" i="1">
                <a:latin typeface="Calibri"/>
                <a:cs typeface="Calibri"/>
              </a:rPr>
              <a:t>diode</a:t>
            </a:r>
            <a:r>
              <a:rPr dirty="0" sz="2900" spc="-55" b="1" i="1">
                <a:latin typeface="Calibri"/>
                <a:cs typeface="Calibri"/>
              </a:rPr>
              <a:t> </a:t>
            </a:r>
            <a:r>
              <a:rPr dirty="0" sz="2900" b="1" i="1">
                <a:latin typeface="Calibri"/>
                <a:cs typeface="Calibri"/>
              </a:rPr>
              <a:t>model</a:t>
            </a:r>
            <a:r>
              <a:rPr dirty="0" sz="2900" spc="-50" b="1" i="1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to</a:t>
            </a:r>
            <a:r>
              <a:rPr dirty="0" sz="2900" spc="-3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enable</a:t>
            </a:r>
            <a:r>
              <a:rPr dirty="0" sz="2900" spc="-5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circuit</a:t>
            </a:r>
            <a:r>
              <a:rPr dirty="0" sz="2900" spc="-35">
                <a:latin typeface="Calibri"/>
                <a:cs typeface="Calibri"/>
              </a:rPr>
              <a:t> </a:t>
            </a:r>
            <a:r>
              <a:rPr dirty="0" sz="2900" spc="-10">
                <a:latin typeface="Calibri"/>
                <a:cs typeface="Calibri"/>
              </a:rPr>
              <a:t>analysis</a:t>
            </a:r>
            <a:endParaRPr sz="2900">
              <a:latin typeface="Calibri"/>
              <a:cs typeface="Calibri"/>
            </a:endParaRPr>
          </a:p>
          <a:p>
            <a:pPr marL="332105" indent="-319405">
              <a:lnSpc>
                <a:spcPct val="100000"/>
              </a:lnSpc>
              <a:spcBef>
                <a:spcPts val="350"/>
              </a:spcBef>
              <a:buClr>
                <a:srgbClr val="A7B788"/>
              </a:buClr>
              <a:buSzPct val="60344"/>
              <a:buFont typeface="Wingdings"/>
              <a:buChar char=""/>
              <a:tabLst>
                <a:tab pos="332105" algn="l"/>
              </a:tabLst>
            </a:pPr>
            <a:r>
              <a:rPr dirty="0" sz="2900">
                <a:latin typeface="Calibri"/>
                <a:cs typeface="Calibri"/>
              </a:rPr>
              <a:t>Shockley</a:t>
            </a:r>
            <a:r>
              <a:rPr dirty="0" sz="2900" spc="-7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equation</a:t>
            </a:r>
            <a:r>
              <a:rPr dirty="0" sz="2900" spc="-6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is</a:t>
            </a:r>
            <a:r>
              <a:rPr dirty="0" sz="2900" spc="-5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one</a:t>
            </a:r>
            <a:r>
              <a:rPr dirty="0" sz="2900" spc="-75">
                <a:latin typeface="Calibri"/>
                <a:cs typeface="Calibri"/>
              </a:rPr>
              <a:t> </a:t>
            </a:r>
            <a:r>
              <a:rPr dirty="0" sz="2900" spc="-10">
                <a:latin typeface="Calibri"/>
                <a:cs typeface="Calibri"/>
              </a:rPr>
              <a:t>model</a:t>
            </a:r>
            <a:endParaRPr sz="29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309"/>
              </a:spcBef>
            </a:pPr>
            <a:r>
              <a:rPr dirty="0" sz="18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800" spc="3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600">
                <a:latin typeface="Calibri"/>
                <a:cs typeface="Calibri"/>
              </a:rPr>
              <a:t>Simplified,</a:t>
            </a:r>
            <a:r>
              <a:rPr dirty="0" sz="2600" spc="-4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but</a:t>
            </a:r>
            <a:r>
              <a:rPr dirty="0" sz="2600" spc="-6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still</a:t>
            </a:r>
            <a:r>
              <a:rPr dirty="0" sz="2600" spc="-3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complex</a:t>
            </a:r>
            <a:r>
              <a:rPr dirty="0" sz="2600" spc="-5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for</a:t>
            </a:r>
            <a:r>
              <a:rPr dirty="0" sz="2600" spc="-5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hand</a:t>
            </a:r>
            <a:r>
              <a:rPr dirty="0" sz="2600" spc="-6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analysis</a:t>
            </a:r>
            <a:endParaRPr sz="2600">
              <a:latin typeface="Calibri"/>
              <a:cs typeface="Calibri"/>
            </a:endParaRPr>
          </a:p>
          <a:p>
            <a:pPr marL="332105" indent="-319405">
              <a:lnSpc>
                <a:spcPct val="100000"/>
              </a:lnSpc>
              <a:spcBef>
                <a:spcPts val="935"/>
              </a:spcBef>
              <a:buClr>
                <a:srgbClr val="A7B788"/>
              </a:buClr>
              <a:buSzPct val="60344"/>
              <a:buFont typeface="Wingdings"/>
              <a:buChar char=""/>
              <a:tabLst>
                <a:tab pos="332105" algn="l"/>
              </a:tabLst>
            </a:pPr>
            <a:r>
              <a:rPr dirty="0" sz="2900">
                <a:latin typeface="Calibri"/>
                <a:cs typeface="Calibri"/>
              </a:rPr>
              <a:t>Can</a:t>
            </a:r>
            <a:r>
              <a:rPr dirty="0" sz="2900" spc="-7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trade</a:t>
            </a:r>
            <a:r>
              <a:rPr dirty="0" sz="2900" spc="-6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off</a:t>
            </a:r>
            <a:r>
              <a:rPr dirty="0" sz="2900" spc="-7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complexity</a:t>
            </a:r>
            <a:r>
              <a:rPr dirty="0" sz="2900" spc="-9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and</a:t>
            </a:r>
            <a:r>
              <a:rPr dirty="0" sz="2900" spc="-65">
                <a:latin typeface="Calibri"/>
                <a:cs typeface="Calibri"/>
              </a:rPr>
              <a:t> </a:t>
            </a:r>
            <a:r>
              <a:rPr dirty="0" sz="2900" spc="-10">
                <a:latin typeface="Calibri"/>
                <a:cs typeface="Calibri"/>
              </a:rPr>
              <a:t>accuracy</a:t>
            </a:r>
            <a:endParaRPr sz="2900">
              <a:latin typeface="Calibri"/>
              <a:cs typeface="Calibri"/>
            </a:endParaRPr>
          </a:p>
          <a:p>
            <a:pPr marL="652145" marR="5080" indent="-274320">
              <a:lnSpc>
                <a:spcPts val="2810"/>
              </a:lnSpc>
              <a:spcBef>
                <a:spcPts val="655"/>
              </a:spcBef>
            </a:pPr>
            <a:r>
              <a:rPr dirty="0" sz="18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800" spc="5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600">
                <a:latin typeface="Calibri"/>
                <a:cs typeface="Calibri"/>
              </a:rPr>
              <a:t>Choose</a:t>
            </a:r>
            <a:r>
              <a:rPr dirty="0" sz="2600" spc="-4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the</a:t>
            </a:r>
            <a:r>
              <a:rPr dirty="0" sz="2600" spc="-5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simplest</a:t>
            </a:r>
            <a:r>
              <a:rPr dirty="0" sz="2600" spc="-4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possible</a:t>
            </a:r>
            <a:r>
              <a:rPr dirty="0" sz="2600" spc="-4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model</a:t>
            </a:r>
            <a:r>
              <a:rPr dirty="0" sz="2600" spc="-4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that</a:t>
            </a:r>
            <a:r>
              <a:rPr dirty="0" sz="2600" spc="-3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provides </a:t>
            </a:r>
            <a:r>
              <a:rPr dirty="0" sz="2600">
                <a:latin typeface="Calibri"/>
                <a:cs typeface="Calibri"/>
              </a:rPr>
              <a:t>acceptable</a:t>
            </a:r>
            <a:r>
              <a:rPr dirty="0" sz="2600" spc="-14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accuracy</a:t>
            </a:r>
            <a:endParaRPr sz="2600">
              <a:latin typeface="Calibri"/>
              <a:cs typeface="Calibri"/>
            </a:endParaRPr>
          </a:p>
          <a:p>
            <a:pPr algn="r" marL="319405" marR="937894" indent="-319405">
              <a:lnSpc>
                <a:spcPct val="100000"/>
              </a:lnSpc>
              <a:spcBef>
                <a:spcPts val="890"/>
              </a:spcBef>
              <a:buClr>
                <a:srgbClr val="A7B788"/>
              </a:buClr>
              <a:buSzPct val="60344"/>
              <a:buFont typeface="Wingdings"/>
              <a:buChar char=""/>
              <a:tabLst>
                <a:tab pos="319405" algn="l"/>
              </a:tabLst>
            </a:pPr>
            <a:r>
              <a:rPr dirty="0" sz="2900">
                <a:latin typeface="Calibri"/>
                <a:cs typeface="Calibri"/>
              </a:rPr>
              <a:t>We’ll</a:t>
            </a:r>
            <a:r>
              <a:rPr dirty="0" sz="2900" spc="-7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look</a:t>
            </a:r>
            <a:r>
              <a:rPr dirty="0" sz="2900" spc="-7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at</a:t>
            </a:r>
            <a:r>
              <a:rPr dirty="0" sz="2900" spc="-5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three</a:t>
            </a:r>
            <a:r>
              <a:rPr dirty="0" sz="2900" spc="-6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much</a:t>
            </a:r>
            <a:r>
              <a:rPr dirty="0" sz="2900" spc="-60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simpler</a:t>
            </a:r>
            <a:r>
              <a:rPr dirty="0" sz="2900" spc="-60">
                <a:latin typeface="Calibri"/>
                <a:cs typeface="Calibri"/>
              </a:rPr>
              <a:t> </a:t>
            </a:r>
            <a:r>
              <a:rPr dirty="0" sz="2900" spc="-10">
                <a:latin typeface="Calibri"/>
                <a:cs typeface="Calibri"/>
              </a:rPr>
              <a:t>models</a:t>
            </a:r>
            <a:endParaRPr sz="2900">
              <a:latin typeface="Calibri"/>
              <a:cs typeface="Calibri"/>
            </a:endParaRPr>
          </a:p>
          <a:p>
            <a:pPr algn="r" marR="913130">
              <a:lnSpc>
                <a:spcPct val="100000"/>
              </a:lnSpc>
              <a:spcBef>
                <a:spcPts val="310"/>
              </a:spcBef>
            </a:pPr>
            <a:r>
              <a:rPr dirty="0" sz="18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800" spc="5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600" spc="-10">
                <a:latin typeface="Calibri"/>
                <a:cs typeface="Calibri"/>
              </a:rPr>
              <a:t>Appropriate</a:t>
            </a:r>
            <a:r>
              <a:rPr dirty="0" sz="2600" spc="-2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for</a:t>
            </a:r>
            <a:r>
              <a:rPr dirty="0" sz="2600" spc="-30">
                <a:latin typeface="Calibri"/>
                <a:cs typeface="Calibri"/>
              </a:rPr>
              <a:t> first-</a:t>
            </a:r>
            <a:r>
              <a:rPr dirty="0" sz="2600">
                <a:latin typeface="Calibri"/>
                <a:cs typeface="Calibri"/>
              </a:rPr>
              <a:t>order</a:t>
            </a:r>
            <a:r>
              <a:rPr dirty="0" sz="2600" spc="-1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type</a:t>
            </a:r>
            <a:r>
              <a:rPr dirty="0" sz="2600" spc="-4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of</a:t>
            </a:r>
            <a:r>
              <a:rPr dirty="0" sz="2600" spc="-3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analyses</a:t>
            </a:r>
            <a:endParaRPr sz="2600">
              <a:latin typeface="Calibri"/>
              <a:cs typeface="Calibri"/>
            </a:endParaRPr>
          </a:p>
          <a:p>
            <a:pPr lvl="1" marL="926465" indent="-227965">
              <a:lnSpc>
                <a:spcPct val="100000"/>
              </a:lnSpc>
              <a:spcBef>
                <a:spcPts val="240"/>
              </a:spcBef>
              <a:buClr>
                <a:srgbClr val="A7B788"/>
              </a:buClr>
              <a:buSzPct val="73913"/>
              <a:buFont typeface="Wingdings"/>
              <a:buChar char=""/>
              <a:tabLst>
                <a:tab pos="926465" algn="l"/>
              </a:tabLst>
            </a:pPr>
            <a:r>
              <a:rPr dirty="0" sz="2300">
                <a:latin typeface="Calibri"/>
                <a:cs typeface="Calibri"/>
              </a:rPr>
              <a:t>Ideal</a:t>
            </a:r>
            <a:r>
              <a:rPr dirty="0" sz="2300" spc="-45">
                <a:latin typeface="Calibri"/>
                <a:cs typeface="Calibri"/>
              </a:rPr>
              <a:t> </a:t>
            </a:r>
            <a:r>
              <a:rPr dirty="0" sz="2300">
                <a:latin typeface="Calibri"/>
                <a:cs typeface="Calibri"/>
              </a:rPr>
              <a:t>diode</a:t>
            </a:r>
            <a:r>
              <a:rPr dirty="0" sz="2300" spc="-25">
                <a:latin typeface="Calibri"/>
                <a:cs typeface="Calibri"/>
              </a:rPr>
              <a:t> </a:t>
            </a:r>
            <a:r>
              <a:rPr dirty="0" sz="2300" spc="-20">
                <a:latin typeface="Calibri"/>
                <a:cs typeface="Calibri"/>
              </a:rPr>
              <a:t>model</a:t>
            </a:r>
            <a:endParaRPr sz="2300">
              <a:latin typeface="Calibri"/>
              <a:cs typeface="Calibri"/>
            </a:endParaRPr>
          </a:p>
          <a:p>
            <a:pPr lvl="1" marL="926465" indent="-227965">
              <a:lnSpc>
                <a:spcPct val="100000"/>
              </a:lnSpc>
              <a:spcBef>
                <a:spcPts val="229"/>
              </a:spcBef>
              <a:buClr>
                <a:srgbClr val="A7B788"/>
              </a:buClr>
              <a:buSzPct val="73913"/>
              <a:buFont typeface="Wingdings"/>
              <a:buChar char=""/>
              <a:tabLst>
                <a:tab pos="926465" algn="l"/>
              </a:tabLst>
            </a:pPr>
            <a:r>
              <a:rPr dirty="0" sz="2300" spc="-10">
                <a:latin typeface="Calibri"/>
                <a:cs typeface="Calibri"/>
              </a:rPr>
              <a:t>Nearly-</a:t>
            </a:r>
            <a:r>
              <a:rPr dirty="0" sz="2300">
                <a:latin typeface="Calibri"/>
                <a:cs typeface="Calibri"/>
              </a:rPr>
              <a:t>ideal</a:t>
            </a:r>
            <a:r>
              <a:rPr dirty="0" sz="2300" spc="-25">
                <a:latin typeface="Calibri"/>
                <a:cs typeface="Calibri"/>
              </a:rPr>
              <a:t> </a:t>
            </a:r>
            <a:r>
              <a:rPr dirty="0" sz="2300">
                <a:latin typeface="Calibri"/>
                <a:cs typeface="Calibri"/>
              </a:rPr>
              <a:t>diode</a:t>
            </a:r>
            <a:r>
              <a:rPr dirty="0" sz="2300" spc="-10">
                <a:latin typeface="Calibri"/>
                <a:cs typeface="Calibri"/>
              </a:rPr>
              <a:t> model</a:t>
            </a:r>
            <a:endParaRPr sz="2300">
              <a:latin typeface="Calibri"/>
              <a:cs typeface="Calibri"/>
            </a:endParaRPr>
          </a:p>
          <a:p>
            <a:pPr lvl="1" marL="926465" indent="-227965">
              <a:lnSpc>
                <a:spcPct val="100000"/>
              </a:lnSpc>
              <a:spcBef>
                <a:spcPts val="220"/>
              </a:spcBef>
              <a:buClr>
                <a:srgbClr val="A7B788"/>
              </a:buClr>
              <a:buSzPct val="73913"/>
              <a:buFont typeface="Wingdings"/>
              <a:buChar char=""/>
              <a:tabLst>
                <a:tab pos="926465" algn="l"/>
              </a:tabLst>
            </a:pPr>
            <a:r>
              <a:rPr dirty="0" sz="2300" spc="-10">
                <a:latin typeface="Calibri"/>
                <a:cs typeface="Calibri"/>
              </a:rPr>
              <a:t>Nearly-</a:t>
            </a:r>
            <a:r>
              <a:rPr dirty="0" sz="2300">
                <a:latin typeface="Calibri"/>
                <a:cs typeface="Calibri"/>
              </a:rPr>
              <a:t>ideal</a:t>
            </a:r>
            <a:r>
              <a:rPr dirty="0" sz="2300" spc="-30">
                <a:latin typeface="Calibri"/>
                <a:cs typeface="Calibri"/>
              </a:rPr>
              <a:t> </a:t>
            </a:r>
            <a:r>
              <a:rPr dirty="0" sz="2300">
                <a:latin typeface="Calibri"/>
                <a:cs typeface="Calibri"/>
              </a:rPr>
              <a:t>model</a:t>
            </a:r>
            <a:r>
              <a:rPr dirty="0" sz="2300" spc="-25">
                <a:latin typeface="Calibri"/>
                <a:cs typeface="Calibri"/>
              </a:rPr>
              <a:t> </a:t>
            </a:r>
            <a:r>
              <a:rPr dirty="0" sz="2300">
                <a:latin typeface="Calibri"/>
                <a:cs typeface="Calibri"/>
              </a:rPr>
              <a:t>with</a:t>
            </a:r>
            <a:r>
              <a:rPr dirty="0" sz="2300" spc="-25">
                <a:latin typeface="Calibri"/>
                <a:cs typeface="Calibri"/>
              </a:rPr>
              <a:t> </a:t>
            </a:r>
            <a:r>
              <a:rPr dirty="0" sz="2300" spc="-10">
                <a:latin typeface="Calibri"/>
                <a:cs typeface="Calibri"/>
              </a:rPr>
              <a:t>resistance</a:t>
            </a:r>
            <a:endParaRPr sz="2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50" b="1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6" name="object 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Course</a:t>
            </a:r>
            <a:r>
              <a:rPr dirty="0" sz="4000" spc="-160"/>
              <a:t> </a:t>
            </a:r>
            <a:r>
              <a:rPr dirty="0" sz="4000" spc="-10"/>
              <a:t>Overview</a:t>
            </a:r>
            <a:endParaRPr sz="4000"/>
          </a:p>
        </p:txBody>
      </p:sp>
      <p:sp>
        <p:nvSpPr>
          <p:cNvPr id="4" name="object 4" descr=""/>
          <p:cNvSpPr txBox="1"/>
          <p:nvPr/>
        </p:nvSpPr>
        <p:spPr>
          <a:xfrm>
            <a:off x="535940" y="1239266"/>
            <a:ext cx="7839075" cy="482600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332740" marR="363855" indent="-320040">
              <a:lnSpc>
                <a:spcPct val="80000"/>
              </a:lnSpc>
              <a:spcBef>
                <a:spcPts val="70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32740" algn="l"/>
              </a:tabLst>
            </a:pPr>
            <a:r>
              <a:rPr dirty="0" sz="2500" spc="-40">
                <a:latin typeface="Calibri"/>
                <a:cs typeface="Calibri"/>
              </a:rPr>
              <a:t>Your</a:t>
            </a:r>
            <a:r>
              <a:rPr dirty="0" sz="2500" spc="-10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previous</a:t>
            </a:r>
            <a:r>
              <a:rPr dirty="0" sz="2500" spc="-12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electrical</a:t>
            </a:r>
            <a:r>
              <a:rPr dirty="0" sz="2500" spc="-7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engineering</a:t>
            </a:r>
            <a:r>
              <a:rPr dirty="0" sz="2500" spc="-9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courses</a:t>
            </a:r>
            <a:r>
              <a:rPr dirty="0" sz="2500" spc="-10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focused</a:t>
            </a:r>
            <a:r>
              <a:rPr dirty="0" sz="2500" spc="-105">
                <a:latin typeface="Calibri"/>
                <a:cs typeface="Calibri"/>
              </a:rPr>
              <a:t> </a:t>
            </a:r>
            <a:r>
              <a:rPr dirty="0" sz="2500" spc="-25">
                <a:latin typeface="Calibri"/>
                <a:cs typeface="Calibri"/>
              </a:rPr>
              <a:t>on </a:t>
            </a:r>
            <a:r>
              <a:rPr dirty="0" sz="2500">
                <a:latin typeface="Calibri"/>
                <a:cs typeface="Calibri"/>
              </a:rPr>
              <a:t>circuits</a:t>
            </a:r>
            <a:r>
              <a:rPr dirty="0" sz="2500" spc="-95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containing:</a:t>
            </a:r>
            <a:endParaRPr sz="25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85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8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 spc="-10">
                <a:latin typeface="Calibri"/>
                <a:cs typeface="Calibri"/>
              </a:rPr>
              <a:t>Sources</a:t>
            </a:r>
            <a:endParaRPr sz="2200">
              <a:latin typeface="Calibri"/>
              <a:cs typeface="Calibri"/>
            </a:endParaRPr>
          </a:p>
          <a:p>
            <a:pPr lvl="1" marL="926465" indent="-227965">
              <a:lnSpc>
                <a:spcPct val="100000"/>
              </a:lnSpc>
              <a:spcBef>
                <a:spcPts val="25"/>
              </a:spcBef>
              <a:buClr>
                <a:srgbClr val="A7B788"/>
              </a:buClr>
              <a:buSzPct val="75000"/>
              <a:buFont typeface="Wingdings"/>
              <a:buChar char=""/>
              <a:tabLst>
                <a:tab pos="926465" algn="l"/>
              </a:tabLst>
            </a:pPr>
            <a:r>
              <a:rPr dirty="0" sz="2000" spc="-10">
                <a:latin typeface="Calibri"/>
                <a:cs typeface="Calibri"/>
              </a:rPr>
              <a:t>Voltage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-7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current</a:t>
            </a:r>
            <a:endParaRPr sz="2000">
              <a:latin typeface="Calibri"/>
              <a:cs typeface="Calibri"/>
            </a:endParaRPr>
          </a:p>
          <a:p>
            <a:pPr lvl="1" marL="926465" indent="-227965">
              <a:lnSpc>
                <a:spcPct val="100000"/>
              </a:lnSpc>
              <a:spcBef>
                <a:spcPts val="25"/>
              </a:spcBef>
              <a:buClr>
                <a:srgbClr val="A7B788"/>
              </a:buClr>
              <a:buSzPct val="75000"/>
              <a:buFont typeface="Wingdings"/>
              <a:buChar char=""/>
              <a:tabLst>
                <a:tab pos="926465" algn="l"/>
              </a:tabLst>
            </a:pPr>
            <a:r>
              <a:rPr dirty="0" sz="2000" spc="-10">
                <a:latin typeface="Calibri"/>
                <a:cs typeface="Calibri"/>
              </a:rPr>
              <a:t>Independent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dependent</a:t>
            </a:r>
            <a:endParaRPr sz="20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65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3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latin typeface="Calibri"/>
                <a:cs typeface="Calibri"/>
              </a:rPr>
              <a:t>Passive</a:t>
            </a:r>
            <a:r>
              <a:rPr dirty="0" sz="2200" spc="-5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devices</a:t>
            </a:r>
            <a:endParaRPr sz="2200">
              <a:latin typeface="Calibri"/>
              <a:cs typeface="Calibri"/>
            </a:endParaRPr>
          </a:p>
          <a:p>
            <a:pPr lvl="1" marL="926465" indent="-227965">
              <a:lnSpc>
                <a:spcPct val="100000"/>
              </a:lnSpc>
              <a:spcBef>
                <a:spcPts val="25"/>
              </a:spcBef>
              <a:buClr>
                <a:srgbClr val="A7B788"/>
              </a:buClr>
              <a:buSzPct val="75000"/>
              <a:buFont typeface="Wingdings"/>
              <a:buChar char=""/>
              <a:tabLst>
                <a:tab pos="926465" algn="l"/>
              </a:tabLst>
            </a:pPr>
            <a:r>
              <a:rPr dirty="0" sz="2000" spc="-10">
                <a:latin typeface="Calibri"/>
                <a:cs typeface="Calibri"/>
              </a:rPr>
              <a:t>Resistors,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capacitors,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inductors</a:t>
            </a:r>
            <a:endParaRPr sz="20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65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8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 spc="-10">
                <a:latin typeface="Calibri"/>
                <a:cs typeface="Calibri"/>
              </a:rPr>
              <a:t>Opamps</a:t>
            </a:r>
            <a:endParaRPr sz="2200">
              <a:latin typeface="Calibri"/>
              <a:cs typeface="Calibri"/>
            </a:endParaRPr>
          </a:p>
          <a:p>
            <a:pPr lvl="1" marL="926465" indent="-227965">
              <a:lnSpc>
                <a:spcPct val="100000"/>
              </a:lnSpc>
              <a:spcBef>
                <a:spcPts val="25"/>
              </a:spcBef>
              <a:buClr>
                <a:srgbClr val="A7B788"/>
              </a:buClr>
              <a:buSzPct val="75000"/>
              <a:buFont typeface="Wingdings"/>
              <a:buChar char=""/>
              <a:tabLst>
                <a:tab pos="926465" algn="l"/>
              </a:tabLst>
            </a:pPr>
            <a:r>
              <a:rPr dirty="0" sz="2000" spc="-10">
                <a:latin typeface="Calibri"/>
                <a:cs typeface="Calibri"/>
              </a:rPr>
              <a:t>Integrated</a:t>
            </a:r>
            <a:r>
              <a:rPr dirty="0" sz="2000" spc="-8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circuits</a:t>
            </a:r>
            <a:r>
              <a:rPr dirty="0" sz="2000" spc="-7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(ICs)</a:t>
            </a:r>
            <a:endParaRPr sz="2000">
              <a:latin typeface="Calibri"/>
              <a:cs typeface="Calibri"/>
            </a:endParaRPr>
          </a:p>
          <a:p>
            <a:pPr lvl="1" marL="926465" indent="-227965">
              <a:lnSpc>
                <a:spcPct val="100000"/>
              </a:lnSpc>
              <a:spcBef>
                <a:spcPts val="25"/>
              </a:spcBef>
              <a:buClr>
                <a:srgbClr val="A7B788"/>
              </a:buClr>
              <a:buSzPct val="75000"/>
              <a:buFont typeface="Wingdings"/>
              <a:buChar char=""/>
              <a:tabLst>
                <a:tab pos="926465" algn="l"/>
              </a:tabLst>
            </a:pPr>
            <a:r>
              <a:rPr dirty="0" sz="2000" spc="-10">
                <a:latin typeface="Calibri"/>
                <a:cs typeface="Calibri"/>
              </a:rPr>
              <a:t>Semiconductor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devices</a:t>
            </a:r>
            <a:endParaRPr sz="2000">
              <a:latin typeface="Calibri"/>
              <a:cs typeface="Calibri"/>
            </a:endParaRPr>
          </a:p>
          <a:p>
            <a:pPr lvl="1" marL="926465" indent="-227965">
              <a:lnSpc>
                <a:spcPct val="100000"/>
              </a:lnSpc>
              <a:spcBef>
                <a:spcPts val="15"/>
              </a:spcBef>
              <a:buClr>
                <a:srgbClr val="A7B788"/>
              </a:buClr>
              <a:buSzPct val="75000"/>
              <a:buFont typeface="Wingdings"/>
              <a:buChar char=""/>
              <a:tabLst>
                <a:tab pos="926465" algn="l"/>
              </a:tabLst>
            </a:pPr>
            <a:r>
              <a:rPr dirty="0" sz="2000">
                <a:latin typeface="Calibri"/>
                <a:cs typeface="Calibri"/>
              </a:rPr>
              <a:t>Comprised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transistors</a:t>
            </a:r>
            <a:endParaRPr sz="2000">
              <a:latin typeface="Calibri"/>
              <a:cs typeface="Calibri"/>
            </a:endParaRPr>
          </a:p>
          <a:p>
            <a:pPr marL="332105" indent="-319405">
              <a:lnSpc>
                <a:spcPct val="100000"/>
              </a:lnSpc>
              <a:spcBef>
                <a:spcPts val="1285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32105" algn="l"/>
              </a:tabLst>
            </a:pPr>
            <a:r>
              <a:rPr dirty="0" sz="2500">
                <a:latin typeface="Calibri"/>
                <a:cs typeface="Calibri"/>
              </a:rPr>
              <a:t>In</a:t>
            </a:r>
            <a:r>
              <a:rPr dirty="0" sz="2500" spc="-4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this</a:t>
            </a:r>
            <a:r>
              <a:rPr dirty="0" sz="2500" spc="-5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course,</a:t>
            </a:r>
            <a:r>
              <a:rPr dirty="0" sz="2500" spc="-2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our</a:t>
            </a:r>
            <a:r>
              <a:rPr dirty="0" sz="2500" spc="-4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focus</a:t>
            </a:r>
            <a:r>
              <a:rPr dirty="0" sz="2500" spc="-4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will</a:t>
            </a:r>
            <a:r>
              <a:rPr dirty="0" sz="2500" spc="-4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be</a:t>
            </a:r>
            <a:r>
              <a:rPr dirty="0" sz="2500" spc="-3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on</a:t>
            </a:r>
            <a:r>
              <a:rPr dirty="0" sz="2500" spc="-50">
                <a:latin typeface="Calibri"/>
                <a:cs typeface="Calibri"/>
              </a:rPr>
              <a:t> </a:t>
            </a:r>
            <a:r>
              <a:rPr dirty="0" sz="2500" spc="-10" b="1" i="1">
                <a:latin typeface="Calibri"/>
                <a:cs typeface="Calibri"/>
              </a:rPr>
              <a:t>semiconductor</a:t>
            </a:r>
            <a:r>
              <a:rPr dirty="0" sz="2500" spc="-60" b="1" i="1">
                <a:latin typeface="Calibri"/>
                <a:cs typeface="Calibri"/>
              </a:rPr>
              <a:t> </a:t>
            </a:r>
            <a:r>
              <a:rPr dirty="0" sz="2500" spc="-10" b="1" i="1">
                <a:latin typeface="Calibri"/>
                <a:cs typeface="Calibri"/>
              </a:rPr>
              <a:t>devices:</a:t>
            </a:r>
            <a:endParaRPr sz="25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85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8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 spc="-10">
                <a:latin typeface="Calibri"/>
                <a:cs typeface="Calibri"/>
              </a:rPr>
              <a:t>Diodes</a:t>
            </a:r>
            <a:endParaRPr sz="22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70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8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 spc="-10">
                <a:latin typeface="Calibri"/>
                <a:cs typeface="Calibri"/>
              </a:rPr>
              <a:t>Transistors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30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Ideal</a:t>
            </a:r>
            <a:r>
              <a:rPr dirty="0" sz="4000" spc="-25"/>
              <a:t> </a:t>
            </a:r>
            <a:r>
              <a:rPr dirty="0" sz="4000"/>
              <a:t>Diode</a:t>
            </a:r>
            <a:r>
              <a:rPr dirty="0" sz="4000" spc="-15"/>
              <a:t> </a:t>
            </a:r>
            <a:r>
              <a:rPr dirty="0" sz="4000" spc="-10"/>
              <a:t>Model</a:t>
            </a:r>
            <a:endParaRPr sz="4000"/>
          </a:p>
        </p:txBody>
      </p:sp>
      <p:sp>
        <p:nvSpPr>
          <p:cNvPr id="4" name="object 4" descr=""/>
          <p:cNvSpPr/>
          <p:nvPr/>
        </p:nvSpPr>
        <p:spPr>
          <a:xfrm>
            <a:off x="4343780" y="2766441"/>
            <a:ext cx="0" cy="3657600"/>
          </a:xfrm>
          <a:custGeom>
            <a:avLst/>
            <a:gdLst/>
            <a:ahLst/>
            <a:cxnLst/>
            <a:rect l="l" t="t" r="r" b="b"/>
            <a:pathLst>
              <a:path w="0" h="3657600">
                <a:moveTo>
                  <a:pt x="0" y="3657600"/>
                </a:moveTo>
                <a:lnTo>
                  <a:pt x="0" y="0"/>
                </a:lnTo>
              </a:path>
            </a:pathLst>
          </a:custGeom>
          <a:ln w="19050">
            <a:solidFill>
              <a:srgbClr val="6E6E7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535940" y="1231795"/>
            <a:ext cx="4448810" cy="1790700"/>
          </a:xfrm>
          <a:prstGeom prst="rect">
            <a:avLst/>
          </a:prstGeom>
        </p:spPr>
        <p:txBody>
          <a:bodyPr wrap="square" lIns="0" tIns="31114" rIns="0" bIns="0" rtlCol="0" vert="horz">
            <a:spAutoFit/>
          </a:bodyPr>
          <a:lstStyle/>
          <a:p>
            <a:pPr marL="332105" indent="-319405">
              <a:lnSpc>
                <a:spcPct val="100000"/>
              </a:lnSpc>
              <a:spcBef>
                <a:spcPts val="244"/>
              </a:spcBef>
              <a:buClr>
                <a:srgbClr val="A7B788"/>
              </a:buClr>
              <a:buSzPct val="59090"/>
              <a:buFont typeface="Wingdings"/>
              <a:buChar char=""/>
              <a:tabLst>
                <a:tab pos="332105" algn="l"/>
              </a:tabLst>
            </a:pPr>
            <a:r>
              <a:rPr dirty="0" sz="2200" b="1" i="1">
                <a:latin typeface="Calibri"/>
                <a:cs typeface="Calibri"/>
              </a:rPr>
              <a:t>Ideal</a:t>
            </a:r>
            <a:r>
              <a:rPr dirty="0" sz="2200" spc="-25" b="1" i="1">
                <a:latin typeface="Calibri"/>
                <a:cs typeface="Calibri"/>
              </a:rPr>
              <a:t> </a:t>
            </a:r>
            <a:r>
              <a:rPr dirty="0" sz="2200" b="1" i="1">
                <a:latin typeface="Calibri"/>
                <a:cs typeface="Calibri"/>
              </a:rPr>
              <a:t>diode</a:t>
            </a:r>
            <a:r>
              <a:rPr dirty="0" sz="2200" spc="-30" b="1" i="1">
                <a:latin typeface="Calibri"/>
                <a:cs typeface="Calibri"/>
              </a:rPr>
              <a:t> </a:t>
            </a:r>
            <a:r>
              <a:rPr dirty="0" sz="2200" spc="-10" b="1" i="1">
                <a:latin typeface="Calibri"/>
                <a:cs typeface="Calibri"/>
              </a:rPr>
              <a:t>model</a:t>
            </a:r>
            <a:r>
              <a:rPr dirty="0" sz="2200" spc="-10" b="1">
                <a:latin typeface="Calibri"/>
                <a:cs typeface="Calibri"/>
              </a:rPr>
              <a:t>:</a:t>
            </a:r>
            <a:endParaRPr sz="22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125"/>
              </a:spcBef>
            </a:pPr>
            <a:r>
              <a:rPr dirty="0" sz="14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400" spc="75">
                <a:solidFill>
                  <a:srgbClr val="6E6E74"/>
                </a:solidFill>
                <a:latin typeface="Times New Roman"/>
                <a:cs typeface="Times New Roman"/>
              </a:rPr>
              <a:t>  </a:t>
            </a:r>
            <a:r>
              <a:rPr dirty="0" sz="2000">
                <a:latin typeface="Calibri"/>
                <a:cs typeface="Calibri"/>
              </a:rPr>
              <a:t>Short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circuit for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forward-</a:t>
            </a:r>
            <a:r>
              <a:rPr dirty="0" sz="2000">
                <a:latin typeface="Calibri"/>
                <a:cs typeface="Calibri"/>
              </a:rPr>
              <a:t>bias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current</a:t>
            </a:r>
            <a:endParaRPr sz="20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120"/>
              </a:spcBef>
            </a:pPr>
            <a:r>
              <a:rPr dirty="0" sz="14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400" spc="75">
                <a:solidFill>
                  <a:srgbClr val="6E6E74"/>
                </a:solidFill>
                <a:latin typeface="Times New Roman"/>
                <a:cs typeface="Times New Roman"/>
              </a:rPr>
              <a:t>  </a:t>
            </a:r>
            <a:r>
              <a:rPr dirty="0" sz="2000">
                <a:latin typeface="Calibri"/>
                <a:cs typeface="Calibri"/>
              </a:rPr>
              <a:t>Open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circuit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for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30">
                <a:latin typeface="Calibri"/>
                <a:cs typeface="Calibri"/>
              </a:rPr>
              <a:t>reverse-</a:t>
            </a:r>
            <a:r>
              <a:rPr dirty="0" sz="2000">
                <a:latin typeface="Calibri"/>
                <a:cs typeface="Calibri"/>
              </a:rPr>
              <a:t>bias </a:t>
            </a:r>
            <a:r>
              <a:rPr dirty="0" sz="2000" spc="-10">
                <a:latin typeface="Calibri"/>
                <a:cs typeface="Calibri"/>
              </a:rPr>
              <a:t>voltage</a:t>
            </a:r>
            <a:endParaRPr sz="2000">
              <a:latin typeface="Calibri"/>
              <a:cs typeface="Calibri"/>
            </a:endParaRPr>
          </a:p>
          <a:p>
            <a:pPr marL="332740" marR="1283335" indent="-320040">
              <a:lnSpc>
                <a:spcPct val="80000"/>
              </a:lnSpc>
              <a:spcBef>
                <a:spcPts val="1839"/>
              </a:spcBef>
              <a:buClr>
                <a:srgbClr val="A7B788"/>
              </a:buClr>
              <a:buSzPct val="59090"/>
              <a:buFont typeface="Wingdings"/>
              <a:buChar char=""/>
              <a:tabLst>
                <a:tab pos="332740" algn="l"/>
              </a:tabLst>
            </a:pPr>
            <a:r>
              <a:rPr dirty="0" sz="2200" spc="-10" b="1" i="1">
                <a:latin typeface="Calibri"/>
                <a:cs typeface="Calibri"/>
              </a:rPr>
              <a:t>Forward-</a:t>
            </a:r>
            <a:r>
              <a:rPr dirty="0" sz="2200" b="1" i="1">
                <a:latin typeface="Calibri"/>
                <a:cs typeface="Calibri"/>
              </a:rPr>
              <a:t>bias</a:t>
            </a:r>
            <a:r>
              <a:rPr dirty="0" sz="2200" spc="-5" b="1" i="1">
                <a:latin typeface="Calibri"/>
                <a:cs typeface="Calibri"/>
              </a:rPr>
              <a:t> </a:t>
            </a:r>
            <a:r>
              <a:rPr dirty="0" sz="2200" spc="-10" b="1" i="1">
                <a:latin typeface="Calibri"/>
                <a:cs typeface="Calibri"/>
              </a:rPr>
              <a:t>equivalent</a:t>
            </a:r>
            <a:r>
              <a:rPr dirty="0" sz="2200" spc="-10" b="1" i="1">
                <a:latin typeface="Calibri"/>
                <a:cs typeface="Calibri"/>
              </a:rPr>
              <a:t> circuit</a:t>
            </a:r>
            <a:r>
              <a:rPr dirty="0" sz="2200" spc="-10">
                <a:latin typeface="Calibri"/>
                <a:cs typeface="Calibri"/>
              </a:rPr>
              <a:t>:</a:t>
            </a:r>
            <a:endParaRPr sz="2200">
              <a:latin typeface="Calibri"/>
              <a:cs typeface="Calibri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4634484" y="3141072"/>
            <a:ext cx="3918585" cy="2879090"/>
            <a:chOff x="4634484" y="3141072"/>
            <a:chExt cx="3918585" cy="2879090"/>
          </a:xfrm>
        </p:grpSpPr>
        <p:pic>
          <p:nvPicPr>
            <p:cNvPr id="7" name="object 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34484" y="3141072"/>
              <a:ext cx="3918203" cy="2878726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5371719" y="4397882"/>
              <a:ext cx="144780" cy="866775"/>
            </a:xfrm>
            <a:custGeom>
              <a:avLst/>
              <a:gdLst/>
              <a:ahLst/>
              <a:cxnLst/>
              <a:rect l="l" t="t" r="r" b="b"/>
              <a:pathLst>
                <a:path w="144779" h="866775">
                  <a:moveTo>
                    <a:pt x="0" y="0"/>
                  </a:moveTo>
                  <a:lnTo>
                    <a:pt x="144360" y="866178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5459704" y="5181586"/>
              <a:ext cx="88265" cy="82550"/>
            </a:xfrm>
            <a:custGeom>
              <a:avLst/>
              <a:gdLst/>
              <a:ahLst/>
              <a:cxnLst/>
              <a:rect l="l" t="t" r="r" b="b"/>
              <a:pathLst>
                <a:path w="88264" h="82550">
                  <a:moveTo>
                    <a:pt x="0" y="14617"/>
                  </a:moveTo>
                  <a:lnTo>
                    <a:pt x="56375" y="82473"/>
                  </a:lnTo>
                  <a:lnTo>
                    <a:pt x="87693" y="0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871982" y="3659290"/>
            <a:ext cx="105029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Calibri"/>
                <a:cs typeface="Calibri"/>
              </a:rPr>
              <a:t>I</a:t>
            </a:r>
            <a:r>
              <a:rPr dirty="0" baseline="-20833" sz="1800">
                <a:latin typeface="Calibri"/>
                <a:cs typeface="Calibri"/>
              </a:rPr>
              <a:t>d</a:t>
            </a:r>
            <a:r>
              <a:rPr dirty="0" baseline="-20833" sz="1800" spc="187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=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0 A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25">
                <a:latin typeface="Calibri"/>
                <a:cs typeface="Calibri"/>
              </a:rPr>
              <a:t>for </a:t>
            </a:r>
            <a:r>
              <a:rPr dirty="0" sz="1800">
                <a:latin typeface="Calibri"/>
                <a:cs typeface="Calibri"/>
              </a:rPr>
              <a:t>V</a:t>
            </a:r>
            <a:r>
              <a:rPr dirty="0" baseline="-20833" sz="1800">
                <a:latin typeface="Calibri"/>
                <a:cs typeface="Calibri"/>
              </a:rPr>
              <a:t>d</a:t>
            </a:r>
            <a:r>
              <a:rPr dirty="0" baseline="-20833" sz="1800" spc="157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&lt;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0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 spc="-50">
                <a:latin typeface="Calibri"/>
                <a:cs typeface="Calibri"/>
              </a:rPr>
              <a:t>V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6910104" y="3391371"/>
            <a:ext cx="1755775" cy="848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11454" marR="30480" indent="-17399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11454" algn="l"/>
              </a:tabLst>
            </a:pPr>
            <a:r>
              <a:rPr dirty="0" sz="1800" spc="-10">
                <a:latin typeface="Calibri"/>
                <a:cs typeface="Calibri"/>
              </a:rPr>
              <a:t>Forward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current flows</a:t>
            </a:r>
            <a:endParaRPr sz="1800">
              <a:latin typeface="Calibri"/>
              <a:cs typeface="Calibri"/>
            </a:endParaRPr>
          </a:p>
          <a:p>
            <a:pPr marL="211454" indent="-173355">
              <a:lnSpc>
                <a:spcPct val="100000"/>
              </a:lnSpc>
              <a:buFont typeface="Arial"/>
              <a:buChar char="•"/>
              <a:tabLst>
                <a:tab pos="211454" algn="l"/>
              </a:tabLst>
            </a:pPr>
            <a:r>
              <a:rPr dirty="0" sz="1800">
                <a:latin typeface="Calibri"/>
                <a:cs typeface="Calibri"/>
              </a:rPr>
              <a:t>V</a:t>
            </a:r>
            <a:r>
              <a:rPr dirty="0" baseline="-20833" sz="1800">
                <a:latin typeface="Calibri"/>
                <a:cs typeface="Calibri"/>
              </a:rPr>
              <a:t>d</a:t>
            </a:r>
            <a:r>
              <a:rPr dirty="0" baseline="-20833" sz="1800" spc="157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=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0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 spc="-50">
                <a:latin typeface="Calibri"/>
                <a:cs typeface="Calibri"/>
              </a:rPr>
              <a:t>V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2" name="object 12" descr=""/>
          <p:cNvGrpSpPr/>
          <p:nvPr/>
        </p:nvGrpSpPr>
        <p:grpSpPr>
          <a:xfrm>
            <a:off x="6703395" y="4344923"/>
            <a:ext cx="447675" cy="418465"/>
            <a:chOff x="6703395" y="4344923"/>
            <a:chExt cx="447675" cy="418465"/>
          </a:xfrm>
        </p:grpSpPr>
        <p:sp>
          <p:nvSpPr>
            <p:cNvPr id="13" name="object 13" descr=""/>
            <p:cNvSpPr/>
            <p:nvPr/>
          </p:nvSpPr>
          <p:spPr>
            <a:xfrm>
              <a:off x="6712925" y="4354448"/>
              <a:ext cx="428625" cy="399415"/>
            </a:xfrm>
            <a:custGeom>
              <a:avLst/>
              <a:gdLst/>
              <a:ahLst/>
              <a:cxnLst/>
              <a:rect l="l" t="t" r="r" b="b"/>
              <a:pathLst>
                <a:path w="428625" h="399414">
                  <a:moveTo>
                    <a:pt x="428586" y="0"/>
                  </a:moveTo>
                  <a:lnTo>
                    <a:pt x="0" y="399084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6712920" y="4669071"/>
              <a:ext cx="86360" cy="84455"/>
            </a:xfrm>
            <a:custGeom>
              <a:avLst/>
              <a:gdLst/>
              <a:ahLst/>
              <a:cxnLst/>
              <a:rect l="l" t="t" r="r" b="b"/>
              <a:pathLst>
                <a:path w="86359" h="84454">
                  <a:moveTo>
                    <a:pt x="25476" y="0"/>
                  </a:moveTo>
                  <a:lnTo>
                    <a:pt x="0" y="84454"/>
                  </a:lnTo>
                  <a:lnTo>
                    <a:pt x="86067" y="65062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5" name="object 1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26819" y="2971800"/>
            <a:ext cx="1913369" cy="508253"/>
          </a:xfrm>
          <a:prstGeom prst="rect">
            <a:avLst/>
          </a:prstGeom>
        </p:spPr>
      </p:pic>
      <p:sp>
        <p:nvSpPr>
          <p:cNvPr id="16" name="object 16" descr=""/>
          <p:cNvSpPr txBox="1"/>
          <p:nvPr/>
        </p:nvSpPr>
        <p:spPr>
          <a:xfrm>
            <a:off x="510540" y="3680409"/>
            <a:ext cx="2703830" cy="1098550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403225">
              <a:lnSpc>
                <a:spcPct val="100000"/>
              </a:lnSpc>
              <a:spcBef>
                <a:spcPts val="220"/>
              </a:spcBef>
            </a:pPr>
            <a:r>
              <a:rPr dirty="0" sz="14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400" spc="80">
                <a:solidFill>
                  <a:srgbClr val="6E6E74"/>
                </a:solidFill>
                <a:latin typeface="Times New Roman"/>
                <a:cs typeface="Times New Roman"/>
              </a:rPr>
              <a:t>  </a:t>
            </a:r>
            <a:r>
              <a:rPr dirty="0" sz="2000">
                <a:latin typeface="Calibri"/>
                <a:cs typeface="Calibri"/>
              </a:rPr>
              <a:t>V</a:t>
            </a:r>
            <a:r>
              <a:rPr dirty="0" baseline="-21367" sz="1950">
                <a:latin typeface="Calibri"/>
                <a:cs typeface="Calibri"/>
              </a:rPr>
              <a:t>d</a:t>
            </a:r>
            <a:r>
              <a:rPr dirty="0" baseline="-21367" sz="1950" spc="209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=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0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50">
                <a:latin typeface="Calibri"/>
                <a:cs typeface="Calibri"/>
              </a:rPr>
              <a:t>V</a:t>
            </a:r>
            <a:endParaRPr sz="2000">
              <a:latin typeface="Calibri"/>
              <a:cs typeface="Calibri"/>
            </a:endParaRPr>
          </a:p>
          <a:p>
            <a:pPr marL="403225">
              <a:lnSpc>
                <a:spcPct val="100000"/>
              </a:lnSpc>
              <a:spcBef>
                <a:spcPts val="120"/>
              </a:spcBef>
            </a:pPr>
            <a:r>
              <a:rPr dirty="0" sz="14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400" spc="100">
                <a:solidFill>
                  <a:srgbClr val="6E6E74"/>
                </a:solidFill>
                <a:latin typeface="Times New Roman"/>
                <a:cs typeface="Times New Roman"/>
              </a:rPr>
              <a:t>  </a:t>
            </a:r>
            <a:r>
              <a:rPr dirty="0" sz="2000">
                <a:latin typeface="Calibri"/>
                <a:cs typeface="Calibri"/>
              </a:rPr>
              <a:t>I</a:t>
            </a:r>
            <a:r>
              <a:rPr dirty="0" baseline="-21367" sz="1950">
                <a:latin typeface="Calibri"/>
                <a:cs typeface="Calibri"/>
              </a:rPr>
              <a:t>d</a:t>
            </a:r>
            <a:r>
              <a:rPr dirty="0" baseline="-21367" sz="1950" spc="232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&gt;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0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50">
                <a:latin typeface="Calibri"/>
                <a:cs typeface="Calibri"/>
              </a:rPr>
              <a:t>A</a:t>
            </a:r>
            <a:endParaRPr sz="2000">
              <a:latin typeface="Calibri"/>
              <a:cs typeface="Calibri"/>
            </a:endParaRPr>
          </a:p>
          <a:p>
            <a:pPr marL="357505" indent="-319405">
              <a:lnSpc>
                <a:spcPct val="100000"/>
              </a:lnSpc>
              <a:spcBef>
                <a:spcPts val="765"/>
              </a:spcBef>
              <a:buClr>
                <a:srgbClr val="A7B788"/>
              </a:buClr>
              <a:buSzPct val="59090"/>
              <a:buFont typeface="Wingdings"/>
              <a:buChar char=""/>
              <a:tabLst>
                <a:tab pos="357505" algn="l"/>
              </a:tabLst>
            </a:pPr>
            <a:r>
              <a:rPr dirty="0" sz="2200" spc="-20" b="1" i="1">
                <a:latin typeface="Calibri"/>
                <a:cs typeface="Calibri"/>
              </a:rPr>
              <a:t>Reverse-</a:t>
            </a:r>
            <a:r>
              <a:rPr dirty="0" sz="2200" b="1" i="1">
                <a:latin typeface="Calibri"/>
                <a:cs typeface="Calibri"/>
              </a:rPr>
              <a:t>bias</a:t>
            </a:r>
            <a:r>
              <a:rPr dirty="0" sz="2200" spc="5" b="1" i="1">
                <a:latin typeface="Calibri"/>
                <a:cs typeface="Calibri"/>
              </a:rPr>
              <a:t> </a:t>
            </a:r>
            <a:r>
              <a:rPr dirty="0" sz="2200" spc="-10" b="1" i="1">
                <a:latin typeface="Calibri"/>
                <a:cs typeface="Calibri"/>
              </a:rPr>
              <a:t>circuit</a:t>
            </a:r>
            <a:r>
              <a:rPr dirty="0" sz="2200" spc="-10">
                <a:latin typeface="Calibri"/>
                <a:cs typeface="Calibri"/>
              </a:rPr>
              <a:t>:</a:t>
            </a:r>
            <a:endParaRPr sz="2200">
              <a:latin typeface="Calibri"/>
              <a:cs typeface="Calibri"/>
            </a:endParaRPr>
          </a:p>
        </p:txBody>
      </p:sp>
      <p:pic>
        <p:nvPicPr>
          <p:cNvPr id="17" name="object 17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26819" y="5028697"/>
            <a:ext cx="1913369" cy="432556"/>
          </a:xfrm>
          <a:prstGeom prst="rect">
            <a:avLst/>
          </a:prstGeom>
        </p:spPr>
      </p:pic>
      <p:sp>
        <p:nvSpPr>
          <p:cNvPr id="18" name="object 18" descr=""/>
          <p:cNvSpPr txBox="1"/>
          <p:nvPr/>
        </p:nvSpPr>
        <p:spPr>
          <a:xfrm>
            <a:off x="876300" y="5585409"/>
            <a:ext cx="1144270" cy="665480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r>
              <a:rPr dirty="0" sz="14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400" spc="80">
                <a:solidFill>
                  <a:srgbClr val="6E6E74"/>
                </a:solidFill>
                <a:latin typeface="Times New Roman"/>
                <a:cs typeface="Times New Roman"/>
              </a:rPr>
              <a:t>  </a:t>
            </a:r>
            <a:r>
              <a:rPr dirty="0" sz="2000">
                <a:latin typeface="Calibri"/>
                <a:cs typeface="Calibri"/>
              </a:rPr>
              <a:t>V</a:t>
            </a:r>
            <a:r>
              <a:rPr dirty="0" baseline="-21367" sz="1950">
                <a:latin typeface="Calibri"/>
                <a:cs typeface="Calibri"/>
              </a:rPr>
              <a:t>d</a:t>
            </a:r>
            <a:r>
              <a:rPr dirty="0" baseline="-21367" sz="1950" spc="209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&lt;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0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50">
                <a:latin typeface="Calibri"/>
                <a:cs typeface="Calibri"/>
              </a:rPr>
              <a:t>V</a:t>
            </a:r>
            <a:endParaRPr sz="20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dirty="0" sz="14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400" spc="100">
                <a:solidFill>
                  <a:srgbClr val="6E6E74"/>
                </a:solidFill>
                <a:latin typeface="Times New Roman"/>
                <a:cs typeface="Times New Roman"/>
              </a:rPr>
              <a:t>  </a:t>
            </a:r>
            <a:r>
              <a:rPr dirty="0" sz="2000">
                <a:latin typeface="Calibri"/>
                <a:cs typeface="Calibri"/>
              </a:rPr>
              <a:t>I</a:t>
            </a:r>
            <a:r>
              <a:rPr dirty="0" baseline="-21367" sz="1950">
                <a:latin typeface="Calibri"/>
                <a:cs typeface="Calibri"/>
              </a:rPr>
              <a:t>d</a:t>
            </a:r>
            <a:r>
              <a:rPr dirty="0" baseline="-21367" sz="1950" spc="232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=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0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50">
                <a:latin typeface="Calibri"/>
                <a:cs typeface="Calibri"/>
              </a:rPr>
              <a:t>A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19" name="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833616" y="1718989"/>
            <a:ext cx="1190231" cy="843628"/>
          </a:xfrm>
          <a:prstGeom prst="rect">
            <a:avLst/>
          </a:prstGeom>
        </p:spPr>
      </p:pic>
      <p:sp>
        <p:nvSpPr>
          <p:cNvPr id="20" name="object 20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21" name="object 21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31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 spc="-20"/>
              <a:t>Nearly-</a:t>
            </a:r>
            <a:r>
              <a:rPr dirty="0" sz="4000"/>
              <a:t>Ideal</a:t>
            </a:r>
            <a:r>
              <a:rPr dirty="0" sz="4000" spc="-15"/>
              <a:t> </a:t>
            </a:r>
            <a:r>
              <a:rPr dirty="0" sz="4000"/>
              <a:t>Diode</a:t>
            </a:r>
            <a:r>
              <a:rPr dirty="0" sz="4000" spc="10"/>
              <a:t> </a:t>
            </a:r>
            <a:r>
              <a:rPr dirty="0" sz="4000" spc="-10"/>
              <a:t>Model</a:t>
            </a:r>
            <a:endParaRPr sz="4000"/>
          </a:p>
        </p:txBody>
      </p:sp>
      <p:sp>
        <p:nvSpPr>
          <p:cNvPr id="4" name="object 4" descr=""/>
          <p:cNvSpPr/>
          <p:nvPr/>
        </p:nvSpPr>
        <p:spPr>
          <a:xfrm>
            <a:off x="4343780" y="2766441"/>
            <a:ext cx="0" cy="3657600"/>
          </a:xfrm>
          <a:custGeom>
            <a:avLst/>
            <a:gdLst/>
            <a:ahLst/>
            <a:cxnLst/>
            <a:rect l="l" t="t" r="r" b="b"/>
            <a:pathLst>
              <a:path w="0" h="3657600">
                <a:moveTo>
                  <a:pt x="0" y="3657600"/>
                </a:moveTo>
                <a:lnTo>
                  <a:pt x="0" y="0"/>
                </a:lnTo>
              </a:path>
            </a:pathLst>
          </a:custGeom>
          <a:ln w="19050">
            <a:solidFill>
              <a:srgbClr val="6E6E7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497840" y="1231795"/>
            <a:ext cx="4362450" cy="1790700"/>
          </a:xfrm>
          <a:prstGeom prst="rect">
            <a:avLst/>
          </a:prstGeom>
        </p:spPr>
        <p:txBody>
          <a:bodyPr wrap="square" lIns="0" tIns="31114" rIns="0" bIns="0" rtlCol="0" vert="horz">
            <a:spAutoFit/>
          </a:bodyPr>
          <a:lstStyle/>
          <a:p>
            <a:pPr marL="370205" indent="-319405">
              <a:lnSpc>
                <a:spcPct val="100000"/>
              </a:lnSpc>
              <a:spcBef>
                <a:spcPts val="244"/>
              </a:spcBef>
              <a:buClr>
                <a:srgbClr val="A7B788"/>
              </a:buClr>
              <a:buSzPct val="59090"/>
              <a:buFont typeface="Wingdings"/>
              <a:buChar char=""/>
              <a:tabLst>
                <a:tab pos="370205" algn="l"/>
              </a:tabLst>
            </a:pPr>
            <a:r>
              <a:rPr dirty="0" sz="2200" spc="-10" b="1" i="1">
                <a:latin typeface="Calibri"/>
                <a:cs typeface="Calibri"/>
              </a:rPr>
              <a:t>Nearly-</a:t>
            </a:r>
            <a:r>
              <a:rPr dirty="0" sz="2200" b="1" i="1">
                <a:latin typeface="Calibri"/>
                <a:cs typeface="Calibri"/>
              </a:rPr>
              <a:t>ideal</a:t>
            </a:r>
            <a:r>
              <a:rPr dirty="0" sz="2200" spc="-15" b="1" i="1">
                <a:latin typeface="Calibri"/>
                <a:cs typeface="Calibri"/>
              </a:rPr>
              <a:t> </a:t>
            </a:r>
            <a:r>
              <a:rPr dirty="0" sz="2200" b="1" i="1">
                <a:latin typeface="Calibri"/>
                <a:cs typeface="Calibri"/>
              </a:rPr>
              <a:t>diode</a:t>
            </a:r>
            <a:r>
              <a:rPr dirty="0" sz="2200" spc="-10" b="1" i="1">
                <a:latin typeface="Calibri"/>
                <a:cs typeface="Calibri"/>
              </a:rPr>
              <a:t> model</a:t>
            </a:r>
            <a:r>
              <a:rPr dirty="0" sz="2200" spc="-10" b="1">
                <a:latin typeface="Calibri"/>
                <a:cs typeface="Calibri"/>
              </a:rPr>
              <a:t>:</a:t>
            </a:r>
            <a:endParaRPr sz="2200">
              <a:latin typeface="Calibri"/>
              <a:cs typeface="Calibri"/>
            </a:endParaRPr>
          </a:p>
          <a:p>
            <a:pPr marL="416559">
              <a:lnSpc>
                <a:spcPct val="100000"/>
              </a:lnSpc>
              <a:spcBef>
                <a:spcPts val="125"/>
              </a:spcBef>
            </a:pPr>
            <a:r>
              <a:rPr dirty="0" sz="14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400" spc="48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Accounts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for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diode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forward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voltage</a:t>
            </a:r>
            <a:endParaRPr sz="2000">
              <a:latin typeface="Calibri"/>
              <a:cs typeface="Calibri"/>
            </a:endParaRPr>
          </a:p>
          <a:p>
            <a:pPr marL="416559">
              <a:lnSpc>
                <a:spcPct val="100000"/>
              </a:lnSpc>
              <a:spcBef>
                <a:spcPts val="120"/>
              </a:spcBef>
            </a:pPr>
            <a:r>
              <a:rPr dirty="0" sz="14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400" spc="47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Open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circuit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for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V</a:t>
            </a:r>
            <a:r>
              <a:rPr dirty="0" baseline="-21367" sz="1950">
                <a:latin typeface="Calibri"/>
                <a:cs typeface="Calibri"/>
              </a:rPr>
              <a:t>d</a:t>
            </a:r>
            <a:r>
              <a:rPr dirty="0" baseline="-21367" sz="1950" spc="179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&lt;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V</a:t>
            </a:r>
            <a:r>
              <a:rPr dirty="0" baseline="-21367" sz="1950" spc="-30">
                <a:latin typeface="Calibri"/>
                <a:cs typeface="Calibri"/>
              </a:rPr>
              <a:t>d,on</a:t>
            </a:r>
            <a:endParaRPr baseline="-21367" sz="1950">
              <a:latin typeface="Calibri"/>
              <a:cs typeface="Calibri"/>
            </a:endParaRPr>
          </a:p>
          <a:p>
            <a:pPr marL="370840" marR="1158875" indent="-320040">
              <a:lnSpc>
                <a:spcPct val="80000"/>
              </a:lnSpc>
              <a:spcBef>
                <a:spcPts val="1839"/>
              </a:spcBef>
              <a:buClr>
                <a:srgbClr val="A7B788"/>
              </a:buClr>
              <a:buSzPct val="59090"/>
              <a:buFont typeface="Wingdings"/>
              <a:buChar char=""/>
              <a:tabLst>
                <a:tab pos="370840" algn="l"/>
              </a:tabLst>
            </a:pPr>
            <a:r>
              <a:rPr dirty="0" sz="2200" spc="-10" b="1" i="1">
                <a:latin typeface="Calibri"/>
                <a:cs typeface="Calibri"/>
              </a:rPr>
              <a:t>Forward-</a:t>
            </a:r>
            <a:r>
              <a:rPr dirty="0" sz="2200" b="1" i="1">
                <a:latin typeface="Calibri"/>
                <a:cs typeface="Calibri"/>
              </a:rPr>
              <a:t>bias</a:t>
            </a:r>
            <a:r>
              <a:rPr dirty="0" sz="2200" spc="-5" b="1" i="1">
                <a:latin typeface="Calibri"/>
                <a:cs typeface="Calibri"/>
              </a:rPr>
              <a:t> </a:t>
            </a:r>
            <a:r>
              <a:rPr dirty="0" sz="2200" spc="-10" b="1" i="1">
                <a:latin typeface="Calibri"/>
                <a:cs typeface="Calibri"/>
              </a:rPr>
              <a:t>equivalent</a:t>
            </a:r>
            <a:r>
              <a:rPr dirty="0" sz="2200" spc="-10" b="1" i="1">
                <a:latin typeface="Calibri"/>
                <a:cs typeface="Calibri"/>
              </a:rPr>
              <a:t> circuit</a:t>
            </a:r>
            <a:r>
              <a:rPr dirty="0" sz="2200" spc="-10">
                <a:latin typeface="Calibri"/>
                <a:cs typeface="Calibri"/>
              </a:rPr>
              <a:t>:</a:t>
            </a:r>
            <a:endParaRPr sz="2200">
              <a:latin typeface="Calibri"/>
              <a:cs typeface="Calibri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26819" y="2971800"/>
            <a:ext cx="1920239" cy="577595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510540" y="3680409"/>
            <a:ext cx="2715260" cy="1098550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403225">
              <a:lnSpc>
                <a:spcPct val="100000"/>
              </a:lnSpc>
              <a:spcBef>
                <a:spcPts val="220"/>
              </a:spcBef>
            </a:pPr>
            <a:r>
              <a:rPr dirty="0" sz="14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400" spc="75">
                <a:solidFill>
                  <a:srgbClr val="6E6E74"/>
                </a:solidFill>
                <a:latin typeface="Times New Roman"/>
                <a:cs typeface="Times New Roman"/>
              </a:rPr>
              <a:t>  </a:t>
            </a:r>
            <a:r>
              <a:rPr dirty="0" sz="2000">
                <a:latin typeface="Calibri"/>
                <a:cs typeface="Calibri"/>
              </a:rPr>
              <a:t>V</a:t>
            </a:r>
            <a:r>
              <a:rPr dirty="0" baseline="-21367" sz="1950">
                <a:latin typeface="Calibri"/>
                <a:cs typeface="Calibri"/>
              </a:rPr>
              <a:t>d</a:t>
            </a:r>
            <a:r>
              <a:rPr dirty="0" baseline="-21367" sz="1950" spc="19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=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V</a:t>
            </a:r>
            <a:r>
              <a:rPr dirty="0" baseline="-21367" sz="1950">
                <a:latin typeface="Calibri"/>
                <a:cs typeface="Calibri"/>
              </a:rPr>
              <a:t>d,on</a:t>
            </a:r>
            <a:r>
              <a:rPr dirty="0" baseline="-21367" sz="1950" spc="202">
                <a:latin typeface="Calibri"/>
                <a:cs typeface="Calibri"/>
              </a:rPr>
              <a:t> </a:t>
            </a:r>
            <a:r>
              <a:rPr dirty="0" sz="2000">
                <a:latin typeface="Cambria Math"/>
                <a:cs typeface="Cambria Math"/>
              </a:rPr>
              <a:t>≈</a:t>
            </a:r>
            <a:r>
              <a:rPr dirty="0" sz="2000" spc="-15">
                <a:latin typeface="Cambria Math"/>
                <a:cs typeface="Cambria Math"/>
              </a:rPr>
              <a:t> </a:t>
            </a:r>
            <a:r>
              <a:rPr dirty="0" sz="2000">
                <a:latin typeface="Calibri"/>
                <a:cs typeface="Calibri"/>
              </a:rPr>
              <a:t>700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mV</a:t>
            </a:r>
            <a:endParaRPr sz="2000">
              <a:latin typeface="Calibri"/>
              <a:cs typeface="Calibri"/>
            </a:endParaRPr>
          </a:p>
          <a:p>
            <a:pPr marL="403225">
              <a:lnSpc>
                <a:spcPct val="100000"/>
              </a:lnSpc>
              <a:spcBef>
                <a:spcPts val="120"/>
              </a:spcBef>
            </a:pPr>
            <a:r>
              <a:rPr dirty="0" sz="14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400" spc="100">
                <a:solidFill>
                  <a:srgbClr val="6E6E74"/>
                </a:solidFill>
                <a:latin typeface="Times New Roman"/>
                <a:cs typeface="Times New Roman"/>
              </a:rPr>
              <a:t>  </a:t>
            </a:r>
            <a:r>
              <a:rPr dirty="0" sz="2000">
                <a:latin typeface="Calibri"/>
                <a:cs typeface="Calibri"/>
              </a:rPr>
              <a:t>I</a:t>
            </a:r>
            <a:r>
              <a:rPr dirty="0" baseline="-21367" sz="1950">
                <a:latin typeface="Calibri"/>
                <a:cs typeface="Calibri"/>
              </a:rPr>
              <a:t>d</a:t>
            </a:r>
            <a:r>
              <a:rPr dirty="0" baseline="-21367" sz="1950" spc="232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&gt;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0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50">
                <a:latin typeface="Calibri"/>
                <a:cs typeface="Calibri"/>
              </a:rPr>
              <a:t>A</a:t>
            </a:r>
            <a:endParaRPr sz="2000">
              <a:latin typeface="Calibri"/>
              <a:cs typeface="Calibri"/>
            </a:endParaRPr>
          </a:p>
          <a:p>
            <a:pPr marL="357505" indent="-319405">
              <a:lnSpc>
                <a:spcPct val="100000"/>
              </a:lnSpc>
              <a:spcBef>
                <a:spcPts val="765"/>
              </a:spcBef>
              <a:buClr>
                <a:srgbClr val="A7B788"/>
              </a:buClr>
              <a:buSzPct val="59090"/>
              <a:buFont typeface="Wingdings"/>
              <a:buChar char=""/>
              <a:tabLst>
                <a:tab pos="357505" algn="l"/>
              </a:tabLst>
            </a:pPr>
            <a:r>
              <a:rPr dirty="0" sz="2200" spc="-20" b="1" i="1">
                <a:latin typeface="Calibri"/>
                <a:cs typeface="Calibri"/>
              </a:rPr>
              <a:t>Reverse-</a:t>
            </a:r>
            <a:r>
              <a:rPr dirty="0" sz="2200" b="1" i="1">
                <a:latin typeface="Calibri"/>
                <a:cs typeface="Calibri"/>
              </a:rPr>
              <a:t>bias</a:t>
            </a:r>
            <a:r>
              <a:rPr dirty="0" sz="2200" spc="5" b="1" i="1">
                <a:latin typeface="Calibri"/>
                <a:cs typeface="Calibri"/>
              </a:rPr>
              <a:t> </a:t>
            </a:r>
            <a:r>
              <a:rPr dirty="0" sz="2200" spc="-10" b="1" i="1">
                <a:latin typeface="Calibri"/>
                <a:cs typeface="Calibri"/>
              </a:rPr>
              <a:t>circuit</a:t>
            </a:r>
            <a:r>
              <a:rPr dirty="0" sz="2200" spc="-10">
                <a:latin typeface="Calibri"/>
                <a:cs typeface="Calibri"/>
              </a:rPr>
              <a:t>:</a:t>
            </a:r>
            <a:endParaRPr sz="2200">
              <a:latin typeface="Calibri"/>
              <a:cs typeface="Calibri"/>
            </a:endParaRPr>
          </a:p>
        </p:txBody>
      </p:sp>
      <p:pic>
        <p:nvPicPr>
          <p:cNvPr id="8" name="object 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26819" y="5028924"/>
            <a:ext cx="1920227" cy="433853"/>
          </a:xfrm>
          <a:prstGeom prst="rect">
            <a:avLst/>
          </a:prstGeom>
        </p:spPr>
      </p:pic>
      <p:sp>
        <p:nvSpPr>
          <p:cNvPr id="9" name="object 9" descr=""/>
          <p:cNvSpPr txBox="1"/>
          <p:nvPr/>
        </p:nvSpPr>
        <p:spPr>
          <a:xfrm>
            <a:off x="876300" y="5585409"/>
            <a:ext cx="2349500" cy="665480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r>
              <a:rPr dirty="0" sz="14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400" spc="75">
                <a:solidFill>
                  <a:srgbClr val="6E6E74"/>
                </a:solidFill>
                <a:latin typeface="Times New Roman"/>
                <a:cs typeface="Times New Roman"/>
              </a:rPr>
              <a:t>  </a:t>
            </a:r>
            <a:r>
              <a:rPr dirty="0" sz="2000">
                <a:latin typeface="Calibri"/>
                <a:cs typeface="Calibri"/>
              </a:rPr>
              <a:t>V</a:t>
            </a:r>
            <a:r>
              <a:rPr dirty="0" baseline="-21367" sz="1950">
                <a:latin typeface="Calibri"/>
                <a:cs typeface="Calibri"/>
              </a:rPr>
              <a:t>d</a:t>
            </a:r>
            <a:r>
              <a:rPr dirty="0" baseline="-21367" sz="1950" spc="19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&lt;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V</a:t>
            </a:r>
            <a:r>
              <a:rPr dirty="0" baseline="-21367" sz="1950">
                <a:latin typeface="Calibri"/>
                <a:cs typeface="Calibri"/>
              </a:rPr>
              <a:t>d,on</a:t>
            </a:r>
            <a:r>
              <a:rPr dirty="0" baseline="-21367" sz="1950" spc="202">
                <a:latin typeface="Calibri"/>
                <a:cs typeface="Calibri"/>
              </a:rPr>
              <a:t> </a:t>
            </a:r>
            <a:r>
              <a:rPr dirty="0" sz="2000">
                <a:latin typeface="Cambria Math"/>
                <a:cs typeface="Cambria Math"/>
              </a:rPr>
              <a:t>≈</a:t>
            </a:r>
            <a:r>
              <a:rPr dirty="0" sz="2000" spc="-15">
                <a:latin typeface="Cambria Math"/>
                <a:cs typeface="Cambria Math"/>
              </a:rPr>
              <a:t> </a:t>
            </a:r>
            <a:r>
              <a:rPr dirty="0" sz="2000">
                <a:latin typeface="Calibri"/>
                <a:cs typeface="Calibri"/>
              </a:rPr>
              <a:t>700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mV</a:t>
            </a:r>
            <a:endParaRPr sz="20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dirty="0" sz="14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400" spc="100">
                <a:solidFill>
                  <a:srgbClr val="6E6E74"/>
                </a:solidFill>
                <a:latin typeface="Times New Roman"/>
                <a:cs typeface="Times New Roman"/>
              </a:rPr>
              <a:t>  </a:t>
            </a:r>
            <a:r>
              <a:rPr dirty="0" sz="2000">
                <a:latin typeface="Calibri"/>
                <a:cs typeface="Calibri"/>
              </a:rPr>
              <a:t>I</a:t>
            </a:r>
            <a:r>
              <a:rPr dirty="0" baseline="-21367" sz="1950">
                <a:latin typeface="Calibri"/>
                <a:cs typeface="Calibri"/>
              </a:rPr>
              <a:t>d</a:t>
            </a:r>
            <a:r>
              <a:rPr dirty="0" baseline="-21367" sz="1950" spc="232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=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0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50">
                <a:latin typeface="Calibri"/>
                <a:cs typeface="Calibri"/>
              </a:rPr>
              <a:t>A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833616" y="1718989"/>
            <a:ext cx="1190231" cy="843628"/>
          </a:xfrm>
          <a:prstGeom prst="rect">
            <a:avLst/>
          </a:prstGeom>
        </p:spPr>
      </p:pic>
      <p:pic>
        <p:nvPicPr>
          <p:cNvPr id="11" name="object 11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23232" y="3118297"/>
            <a:ext cx="4049267" cy="2975416"/>
          </a:xfrm>
          <a:prstGeom prst="rect">
            <a:avLst/>
          </a:prstGeom>
        </p:spPr>
      </p:pic>
      <p:sp>
        <p:nvSpPr>
          <p:cNvPr id="12" name="object 12" descr=""/>
          <p:cNvSpPr txBox="1"/>
          <p:nvPr/>
        </p:nvSpPr>
        <p:spPr>
          <a:xfrm>
            <a:off x="4853863" y="3619754"/>
            <a:ext cx="893444" cy="6870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>
              <a:lnSpc>
                <a:spcPct val="120600"/>
              </a:lnSpc>
              <a:spcBef>
                <a:spcPts val="100"/>
              </a:spcBef>
            </a:pPr>
            <a:r>
              <a:rPr dirty="0" sz="1800">
                <a:latin typeface="Calibri"/>
                <a:cs typeface="Calibri"/>
              </a:rPr>
              <a:t>I</a:t>
            </a:r>
            <a:r>
              <a:rPr dirty="0" baseline="-20833" sz="1800">
                <a:latin typeface="Calibri"/>
                <a:cs typeface="Calibri"/>
              </a:rPr>
              <a:t>d</a:t>
            </a:r>
            <a:r>
              <a:rPr dirty="0" baseline="-20833" sz="1800" spc="179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=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0 </a:t>
            </a:r>
            <a:r>
              <a:rPr dirty="0" sz="1800" spc="-25">
                <a:latin typeface="Calibri"/>
                <a:cs typeface="Calibri"/>
              </a:rPr>
              <a:t>for </a:t>
            </a:r>
            <a:r>
              <a:rPr dirty="0" baseline="13888" sz="2700">
                <a:latin typeface="Calibri"/>
                <a:cs typeface="Calibri"/>
              </a:rPr>
              <a:t>V</a:t>
            </a:r>
            <a:r>
              <a:rPr dirty="0" sz="1200">
                <a:latin typeface="Calibri"/>
                <a:cs typeface="Calibri"/>
              </a:rPr>
              <a:t>d</a:t>
            </a:r>
            <a:r>
              <a:rPr dirty="0" sz="1200" spc="95">
                <a:latin typeface="Calibri"/>
                <a:cs typeface="Calibri"/>
              </a:rPr>
              <a:t> </a:t>
            </a:r>
            <a:r>
              <a:rPr dirty="0" baseline="13888" sz="2700">
                <a:latin typeface="Calibri"/>
                <a:cs typeface="Calibri"/>
              </a:rPr>
              <a:t>&lt;</a:t>
            </a:r>
            <a:r>
              <a:rPr dirty="0" baseline="13888" sz="2700" spc="-60">
                <a:latin typeface="Calibri"/>
                <a:cs typeface="Calibri"/>
              </a:rPr>
              <a:t> </a:t>
            </a:r>
            <a:r>
              <a:rPr dirty="0" baseline="13888" sz="2700" spc="-44">
                <a:latin typeface="Calibri"/>
                <a:cs typeface="Calibri"/>
              </a:rPr>
              <a:t>V</a:t>
            </a:r>
            <a:r>
              <a:rPr dirty="0" sz="1200" spc="-30">
                <a:latin typeface="Calibri"/>
                <a:cs typeface="Calibri"/>
              </a:rPr>
              <a:t>d,on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7393940" y="3848276"/>
            <a:ext cx="89725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86055" indent="-17335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86055" algn="l"/>
              </a:tabLst>
            </a:pPr>
            <a:r>
              <a:rPr dirty="0" sz="1800">
                <a:latin typeface="Calibri"/>
                <a:cs typeface="Calibri"/>
              </a:rPr>
              <a:t>Id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&gt; 0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50"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  <a:p>
            <a:pPr marL="186055" indent="-173355">
              <a:lnSpc>
                <a:spcPct val="100000"/>
              </a:lnSpc>
              <a:buFont typeface="Arial"/>
              <a:buChar char="•"/>
              <a:tabLst>
                <a:tab pos="186055" algn="l"/>
              </a:tabLst>
            </a:pPr>
            <a:r>
              <a:rPr dirty="0" sz="1800">
                <a:latin typeface="Calibri"/>
                <a:cs typeface="Calibri"/>
              </a:rPr>
              <a:t>Vd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=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 spc="-50">
                <a:latin typeface="Calibri"/>
                <a:cs typeface="Calibri"/>
              </a:rPr>
              <a:t>V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8147557" y="4255183"/>
            <a:ext cx="3035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0">
                <a:latin typeface="Calibri"/>
                <a:cs typeface="Calibri"/>
              </a:rPr>
              <a:t>d,on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5362194" y="4388358"/>
            <a:ext cx="2344420" cy="885825"/>
            <a:chOff x="5362194" y="4388358"/>
            <a:chExt cx="2344420" cy="885825"/>
          </a:xfrm>
        </p:grpSpPr>
        <p:sp>
          <p:nvSpPr>
            <p:cNvPr id="16" name="object 16" descr=""/>
            <p:cNvSpPr/>
            <p:nvPr/>
          </p:nvSpPr>
          <p:spPr>
            <a:xfrm>
              <a:off x="7129246" y="4570095"/>
              <a:ext cx="567690" cy="445770"/>
            </a:xfrm>
            <a:custGeom>
              <a:avLst/>
              <a:gdLst/>
              <a:ahLst/>
              <a:cxnLst/>
              <a:rect l="l" t="t" r="r" b="b"/>
              <a:pathLst>
                <a:path w="567690" h="445770">
                  <a:moveTo>
                    <a:pt x="567474" y="0"/>
                  </a:moveTo>
                  <a:lnTo>
                    <a:pt x="0" y="445554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7129251" y="4933627"/>
              <a:ext cx="87630" cy="82550"/>
            </a:xfrm>
            <a:custGeom>
              <a:avLst/>
              <a:gdLst/>
              <a:ahLst/>
              <a:cxnLst/>
              <a:rect l="l" t="t" r="r" b="b"/>
              <a:pathLst>
                <a:path w="87629" h="82550">
                  <a:moveTo>
                    <a:pt x="32473" y="0"/>
                  </a:moveTo>
                  <a:lnTo>
                    <a:pt x="0" y="82016"/>
                  </a:lnTo>
                  <a:lnTo>
                    <a:pt x="87376" y="69926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5371719" y="4397883"/>
              <a:ext cx="144780" cy="866775"/>
            </a:xfrm>
            <a:custGeom>
              <a:avLst/>
              <a:gdLst/>
              <a:ahLst/>
              <a:cxnLst/>
              <a:rect l="l" t="t" r="r" b="b"/>
              <a:pathLst>
                <a:path w="144779" h="866775">
                  <a:moveTo>
                    <a:pt x="0" y="0"/>
                  </a:moveTo>
                  <a:lnTo>
                    <a:pt x="144360" y="866178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5459704" y="5181586"/>
              <a:ext cx="88265" cy="82550"/>
            </a:xfrm>
            <a:custGeom>
              <a:avLst/>
              <a:gdLst/>
              <a:ahLst/>
              <a:cxnLst/>
              <a:rect l="l" t="t" r="r" b="b"/>
              <a:pathLst>
                <a:path w="88264" h="82550">
                  <a:moveTo>
                    <a:pt x="0" y="14617"/>
                  </a:moveTo>
                  <a:lnTo>
                    <a:pt x="56375" y="82473"/>
                  </a:lnTo>
                  <a:lnTo>
                    <a:pt x="87693" y="0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21" name="object 21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32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 spc="-20"/>
              <a:t>Nearly-</a:t>
            </a:r>
            <a:r>
              <a:rPr dirty="0" sz="4000"/>
              <a:t>Ideal</a:t>
            </a:r>
            <a:r>
              <a:rPr dirty="0" sz="4000" spc="-40"/>
              <a:t> </a:t>
            </a:r>
            <a:r>
              <a:rPr dirty="0" sz="4000"/>
              <a:t>Model</a:t>
            </a:r>
            <a:r>
              <a:rPr dirty="0" sz="4000" spc="-20"/>
              <a:t> </a:t>
            </a:r>
            <a:r>
              <a:rPr dirty="0" sz="4000"/>
              <a:t>with</a:t>
            </a:r>
            <a:r>
              <a:rPr dirty="0" sz="4000" spc="-25"/>
              <a:t> </a:t>
            </a:r>
            <a:r>
              <a:rPr dirty="0" sz="4000" spc="-10"/>
              <a:t>Resistance</a:t>
            </a:r>
            <a:endParaRPr sz="4000"/>
          </a:p>
        </p:txBody>
      </p:sp>
      <p:sp>
        <p:nvSpPr>
          <p:cNvPr id="4" name="object 4" descr=""/>
          <p:cNvSpPr txBox="1"/>
          <p:nvPr/>
        </p:nvSpPr>
        <p:spPr>
          <a:xfrm>
            <a:off x="535940" y="1231796"/>
            <a:ext cx="5041265" cy="1468755"/>
          </a:xfrm>
          <a:prstGeom prst="rect">
            <a:avLst/>
          </a:prstGeom>
        </p:spPr>
        <p:txBody>
          <a:bodyPr wrap="square" lIns="0" tIns="31114" rIns="0" bIns="0" rtlCol="0" vert="horz">
            <a:spAutoFit/>
          </a:bodyPr>
          <a:lstStyle/>
          <a:p>
            <a:pPr marL="332105" indent="-319405">
              <a:lnSpc>
                <a:spcPct val="100000"/>
              </a:lnSpc>
              <a:spcBef>
                <a:spcPts val="244"/>
              </a:spcBef>
              <a:buClr>
                <a:srgbClr val="A7B788"/>
              </a:buClr>
              <a:buSzPct val="59090"/>
              <a:buFont typeface="Wingdings"/>
              <a:buChar char=""/>
              <a:tabLst>
                <a:tab pos="332105" algn="l"/>
              </a:tabLst>
            </a:pPr>
            <a:r>
              <a:rPr dirty="0" sz="2200">
                <a:latin typeface="Calibri"/>
                <a:cs typeface="Calibri"/>
              </a:rPr>
              <a:t>Add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resistance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to</a:t>
            </a:r>
            <a:r>
              <a:rPr dirty="0" sz="2200" spc="-1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the</a:t>
            </a:r>
            <a:r>
              <a:rPr dirty="0" sz="2200" spc="-1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nearly-</a:t>
            </a:r>
            <a:r>
              <a:rPr dirty="0" sz="2200">
                <a:latin typeface="Calibri"/>
                <a:cs typeface="Calibri"/>
              </a:rPr>
              <a:t>ideal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model</a:t>
            </a:r>
            <a:endParaRPr sz="22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125"/>
              </a:spcBef>
            </a:pPr>
            <a:r>
              <a:rPr dirty="0" sz="14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400" spc="45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Account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for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real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parasitic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resistance,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or</a:t>
            </a:r>
            <a:endParaRPr sz="20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120"/>
              </a:spcBef>
            </a:pPr>
            <a:r>
              <a:rPr dirty="0" sz="14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400" spc="47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Provide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better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fit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diode’s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I-</a:t>
            </a:r>
            <a:r>
              <a:rPr dirty="0" sz="2000">
                <a:latin typeface="Calibri"/>
                <a:cs typeface="Calibri"/>
              </a:rPr>
              <a:t>V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curve</a:t>
            </a:r>
            <a:endParaRPr sz="2000">
              <a:latin typeface="Calibri"/>
              <a:cs typeface="Calibri"/>
            </a:endParaRPr>
          </a:p>
          <a:p>
            <a:pPr marL="332105" indent="-319405">
              <a:lnSpc>
                <a:spcPct val="100000"/>
              </a:lnSpc>
              <a:spcBef>
                <a:spcPts val="890"/>
              </a:spcBef>
              <a:buClr>
                <a:srgbClr val="A7B788"/>
              </a:buClr>
              <a:buSzPct val="59090"/>
              <a:buFont typeface="Wingdings"/>
              <a:buChar char=""/>
              <a:tabLst>
                <a:tab pos="332105" algn="l"/>
              </a:tabLst>
            </a:pPr>
            <a:r>
              <a:rPr dirty="0" sz="2200" spc="-10" b="1" i="1">
                <a:latin typeface="Calibri"/>
                <a:cs typeface="Calibri"/>
              </a:rPr>
              <a:t>Forward-</a:t>
            </a:r>
            <a:r>
              <a:rPr dirty="0" sz="2200" b="1" i="1">
                <a:latin typeface="Calibri"/>
                <a:cs typeface="Calibri"/>
              </a:rPr>
              <a:t>bias</a:t>
            </a:r>
            <a:r>
              <a:rPr dirty="0" sz="2200" spc="-30" b="1" i="1">
                <a:latin typeface="Calibri"/>
                <a:cs typeface="Calibri"/>
              </a:rPr>
              <a:t> </a:t>
            </a:r>
            <a:r>
              <a:rPr dirty="0" sz="2200" spc="-10" b="1" i="1">
                <a:latin typeface="Calibri"/>
                <a:cs typeface="Calibri"/>
              </a:rPr>
              <a:t>circuit</a:t>
            </a:r>
            <a:r>
              <a:rPr dirty="0" sz="2200" spc="-10">
                <a:latin typeface="Calibri"/>
                <a:cs typeface="Calibri"/>
              </a:rPr>
              <a:t>: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4343780" y="2766441"/>
            <a:ext cx="0" cy="3657600"/>
          </a:xfrm>
          <a:custGeom>
            <a:avLst/>
            <a:gdLst/>
            <a:ahLst/>
            <a:cxnLst/>
            <a:rect l="l" t="t" r="r" b="b"/>
            <a:pathLst>
              <a:path w="0" h="3657600">
                <a:moveTo>
                  <a:pt x="0" y="3657600"/>
                </a:moveTo>
                <a:lnTo>
                  <a:pt x="0" y="0"/>
                </a:lnTo>
              </a:path>
            </a:pathLst>
          </a:custGeom>
          <a:ln w="19050">
            <a:solidFill>
              <a:srgbClr val="6E6E74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00200" y="2809345"/>
            <a:ext cx="1645919" cy="447442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901700" y="3543553"/>
            <a:ext cx="184150" cy="238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endParaRPr sz="1400">
              <a:latin typeface="Wingdings 2"/>
              <a:cs typeface="Wingdings 2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150619" y="3529838"/>
            <a:ext cx="1752600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13888" sz="3000">
                <a:latin typeface="Calibri"/>
                <a:cs typeface="Calibri"/>
              </a:rPr>
              <a:t>V</a:t>
            </a:r>
            <a:r>
              <a:rPr dirty="0" sz="1300">
                <a:latin typeface="Calibri"/>
                <a:cs typeface="Calibri"/>
              </a:rPr>
              <a:t>d</a:t>
            </a:r>
            <a:r>
              <a:rPr dirty="0" sz="1300" spc="110">
                <a:latin typeface="Calibri"/>
                <a:cs typeface="Calibri"/>
              </a:rPr>
              <a:t> </a:t>
            </a:r>
            <a:r>
              <a:rPr dirty="0" baseline="13888" sz="3000">
                <a:latin typeface="Calibri"/>
                <a:cs typeface="Calibri"/>
              </a:rPr>
              <a:t>=</a:t>
            </a:r>
            <a:r>
              <a:rPr dirty="0" baseline="13888" sz="3000" spc="-60">
                <a:latin typeface="Calibri"/>
                <a:cs typeface="Calibri"/>
              </a:rPr>
              <a:t> </a:t>
            </a:r>
            <a:r>
              <a:rPr dirty="0" baseline="13888" sz="3000">
                <a:latin typeface="Calibri"/>
                <a:cs typeface="Calibri"/>
              </a:rPr>
              <a:t>V</a:t>
            </a:r>
            <a:r>
              <a:rPr dirty="0" sz="1300">
                <a:latin typeface="Calibri"/>
                <a:cs typeface="Calibri"/>
              </a:rPr>
              <a:t>d,on</a:t>
            </a:r>
            <a:r>
              <a:rPr dirty="0" sz="1300" spc="120">
                <a:latin typeface="Calibri"/>
                <a:cs typeface="Calibri"/>
              </a:rPr>
              <a:t> </a:t>
            </a:r>
            <a:r>
              <a:rPr dirty="0" baseline="13888" sz="3000">
                <a:latin typeface="Calibri"/>
                <a:cs typeface="Calibri"/>
              </a:rPr>
              <a:t>+</a:t>
            </a:r>
            <a:r>
              <a:rPr dirty="0" baseline="13888" sz="3000" spc="-60">
                <a:latin typeface="Calibri"/>
                <a:cs typeface="Calibri"/>
              </a:rPr>
              <a:t> </a:t>
            </a:r>
            <a:r>
              <a:rPr dirty="0" baseline="13888" sz="3000" spc="-15">
                <a:latin typeface="Calibri"/>
                <a:cs typeface="Calibri"/>
              </a:rPr>
              <a:t>I</a:t>
            </a:r>
            <a:r>
              <a:rPr dirty="0" sz="1300" spc="-10">
                <a:latin typeface="Calibri"/>
                <a:cs typeface="Calibri"/>
              </a:rPr>
              <a:t>d</a:t>
            </a:r>
            <a:r>
              <a:rPr dirty="0" baseline="13888" sz="3000" spc="-15">
                <a:latin typeface="Calibri"/>
                <a:cs typeface="Calibri"/>
              </a:rPr>
              <a:t>∙R</a:t>
            </a:r>
            <a:r>
              <a:rPr dirty="0" sz="1300" spc="-10">
                <a:latin typeface="Calibri"/>
                <a:cs typeface="Calibri"/>
              </a:rPr>
              <a:t>on</a:t>
            </a:r>
            <a:endParaRPr sz="1300">
              <a:latin typeface="Calibri"/>
              <a:cs typeface="Calibri"/>
            </a:endParaRPr>
          </a:p>
        </p:txBody>
      </p:sp>
      <p:pic>
        <p:nvPicPr>
          <p:cNvPr id="9" name="object 9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00200" y="4368043"/>
            <a:ext cx="1645919" cy="371596"/>
          </a:xfrm>
          <a:prstGeom prst="rect">
            <a:avLst/>
          </a:prstGeom>
        </p:spPr>
      </p:pic>
      <p:sp>
        <p:nvSpPr>
          <p:cNvPr id="10" name="object 10" descr=""/>
          <p:cNvSpPr txBox="1"/>
          <p:nvPr/>
        </p:nvSpPr>
        <p:spPr>
          <a:xfrm>
            <a:off x="535940" y="3868928"/>
            <a:ext cx="2694305" cy="13754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32105" indent="-319405">
              <a:lnSpc>
                <a:spcPct val="100000"/>
              </a:lnSpc>
              <a:spcBef>
                <a:spcPts val="100"/>
              </a:spcBef>
              <a:buClr>
                <a:srgbClr val="A7B788"/>
              </a:buClr>
              <a:buSzPct val="59090"/>
              <a:buFont typeface="Wingdings"/>
              <a:buChar char=""/>
              <a:tabLst>
                <a:tab pos="332105" algn="l"/>
              </a:tabLst>
            </a:pPr>
            <a:r>
              <a:rPr dirty="0" sz="2200" spc="-20" b="1" i="1">
                <a:latin typeface="Calibri"/>
                <a:cs typeface="Calibri"/>
              </a:rPr>
              <a:t>Reverse-</a:t>
            </a:r>
            <a:r>
              <a:rPr dirty="0" sz="2200" b="1" i="1">
                <a:latin typeface="Calibri"/>
                <a:cs typeface="Calibri"/>
              </a:rPr>
              <a:t>bias</a:t>
            </a:r>
            <a:r>
              <a:rPr dirty="0" sz="2200" spc="5" b="1" i="1">
                <a:latin typeface="Calibri"/>
                <a:cs typeface="Calibri"/>
              </a:rPr>
              <a:t> </a:t>
            </a:r>
            <a:r>
              <a:rPr dirty="0" sz="2200" spc="-10" b="1" i="1">
                <a:latin typeface="Calibri"/>
                <a:cs typeface="Calibri"/>
              </a:rPr>
              <a:t>circuit</a:t>
            </a:r>
            <a:r>
              <a:rPr dirty="0" sz="2200" spc="-10">
                <a:latin typeface="Calibri"/>
                <a:cs typeface="Calibri"/>
              </a:rPr>
              <a:t>: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660"/>
              </a:spcBef>
              <a:buClr>
                <a:srgbClr val="A7B788"/>
              </a:buClr>
              <a:buFont typeface="Wingdings"/>
              <a:buChar char=""/>
            </a:pPr>
            <a:endParaRPr sz="2200">
              <a:latin typeface="Calibri"/>
              <a:cs typeface="Calibri"/>
            </a:endParaRPr>
          </a:p>
          <a:p>
            <a:pPr marL="332105" indent="-319405">
              <a:lnSpc>
                <a:spcPct val="100000"/>
              </a:lnSpc>
              <a:buClr>
                <a:srgbClr val="A7B788"/>
              </a:buClr>
              <a:buSzPct val="59090"/>
              <a:buFont typeface="Wingdings"/>
              <a:buChar char=""/>
              <a:tabLst>
                <a:tab pos="332105" algn="l"/>
              </a:tabLst>
            </a:pPr>
            <a:r>
              <a:rPr dirty="0" sz="2200" b="1" i="1">
                <a:latin typeface="Calibri"/>
                <a:cs typeface="Calibri"/>
              </a:rPr>
              <a:t>Reverse</a:t>
            </a:r>
            <a:r>
              <a:rPr dirty="0" sz="2200" spc="-90" b="1" i="1">
                <a:latin typeface="Calibri"/>
                <a:cs typeface="Calibri"/>
              </a:rPr>
              <a:t> </a:t>
            </a:r>
            <a:r>
              <a:rPr dirty="0" sz="2200" spc="-10" b="1" i="1">
                <a:latin typeface="Calibri"/>
                <a:cs typeface="Calibri"/>
              </a:rPr>
              <a:t>breakdown</a:t>
            </a:r>
            <a:r>
              <a:rPr dirty="0" sz="2200" spc="-10" b="1">
                <a:latin typeface="Calibri"/>
                <a:cs typeface="Calibri"/>
              </a:rPr>
              <a:t>:</a:t>
            </a:r>
            <a:endParaRPr sz="2200">
              <a:latin typeface="Calibri"/>
              <a:cs typeface="Calibri"/>
            </a:endParaRPr>
          </a:p>
        </p:txBody>
      </p:sp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833616" y="1718989"/>
            <a:ext cx="1190231" cy="843628"/>
          </a:xfrm>
          <a:prstGeom prst="rect">
            <a:avLst/>
          </a:prstGeom>
        </p:spPr>
      </p:pic>
      <p:pic>
        <p:nvPicPr>
          <p:cNvPr id="12" name="object 12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600200" y="5380509"/>
            <a:ext cx="1645919" cy="446491"/>
          </a:xfrm>
          <a:prstGeom prst="rect">
            <a:avLst/>
          </a:prstGeom>
        </p:spPr>
      </p:pic>
      <p:sp>
        <p:nvSpPr>
          <p:cNvPr id="13" name="object 13" descr=""/>
          <p:cNvSpPr txBox="1"/>
          <p:nvPr/>
        </p:nvSpPr>
        <p:spPr>
          <a:xfrm>
            <a:off x="876300" y="6006336"/>
            <a:ext cx="200215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4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400" spc="85">
                <a:solidFill>
                  <a:srgbClr val="6E6E74"/>
                </a:solidFill>
                <a:latin typeface="Times New Roman"/>
                <a:cs typeface="Times New Roman"/>
              </a:rPr>
              <a:t>  </a:t>
            </a:r>
            <a:r>
              <a:rPr dirty="0" sz="2000">
                <a:latin typeface="Calibri"/>
                <a:cs typeface="Calibri"/>
              </a:rPr>
              <a:t>V</a:t>
            </a:r>
            <a:r>
              <a:rPr dirty="0" baseline="-21367" sz="1950">
                <a:latin typeface="Calibri"/>
                <a:cs typeface="Calibri"/>
              </a:rPr>
              <a:t>d</a:t>
            </a:r>
            <a:r>
              <a:rPr dirty="0" baseline="-21367" sz="1950" spc="2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=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-</a:t>
            </a:r>
            <a:r>
              <a:rPr dirty="0" sz="2000">
                <a:latin typeface="Calibri"/>
                <a:cs typeface="Calibri"/>
              </a:rPr>
              <a:t>V</a:t>
            </a:r>
            <a:r>
              <a:rPr dirty="0" baseline="-21367" sz="1950">
                <a:latin typeface="Calibri"/>
                <a:cs typeface="Calibri"/>
              </a:rPr>
              <a:t>BR</a:t>
            </a:r>
            <a:r>
              <a:rPr dirty="0" baseline="-21367" sz="1950" spc="217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+</a:t>
            </a:r>
            <a:r>
              <a:rPr dirty="0" sz="2000" spc="-10">
                <a:latin typeface="Calibri"/>
                <a:cs typeface="Calibri"/>
              </a:rPr>
              <a:t> I</a:t>
            </a:r>
            <a:r>
              <a:rPr dirty="0" baseline="-21367" sz="1950" spc="-15">
                <a:latin typeface="Calibri"/>
                <a:cs typeface="Calibri"/>
              </a:rPr>
              <a:t>d</a:t>
            </a:r>
            <a:r>
              <a:rPr dirty="0" sz="2000" spc="-10">
                <a:latin typeface="Calibri"/>
                <a:cs typeface="Calibri"/>
              </a:rPr>
              <a:t>∙R</a:t>
            </a:r>
            <a:r>
              <a:rPr dirty="0" baseline="-21367" sz="1950" spc="-15">
                <a:latin typeface="Calibri"/>
                <a:cs typeface="Calibri"/>
              </a:rPr>
              <a:t>BR</a:t>
            </a:r>
            <a:endParaRPr baseline="-21367" sz="195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5061203" y="3145344"/>
            <a:ext cx="3270885" cy="3027045"/>
            <a:chOff x="5061203" y="3145344"/>
            <a:chExt cx="3270885" cy="3027045"/>
          </a:xfrm>
        </p:grpSpPr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061203" y="3145344"/>
              <a:ext cx="3270503" cy="3026854"/>
            </a:xfrm>
            <a:prstGeom prst="rect">
              <a:avLst/>
            </a:prstGeom>
          </p:spPr>
        </p:pic>
        <p:sp>
          <p:nvSpPr>
            <p:cNvPr id="16" name="object 16" descr=""/>
            <p:cNvSpPr/>
            <p:nvPr/>
          </p:nvSpPr>
          <p:spPr>
            <a:xfrm>
              <a:off x="5967602" y="3937635"/>
              <a:ext cx="1208405" cy="326390"/>
            </a:xfrm>
            <a:custGeom>
              <a:avLst/>
              <a:gdLst/>
              <a:ahLst/>
              <a:cxnLst/>
              <a:rect l="l" t="t" r="r" b="b"/>
              <a:pathLst>
                <a:path w="1208404" h="326389">
                  <a:moveTo>
                    <a:pt x="0" y="0"/>
                  </a:moveTo>
                  <a:lnTo>
                    <a:pt x="1207922" y="326174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7090369" y="4201027"/>
              <a:ext cx="85725" cy="86360"/>
            </a:xfrm>
            <a:custGeom>
              <a:avLst/>
              <a:gdLst/>
              <a:ahLst/>
              <a:cxnLst/>
              <a:rect l="l" t="t" r="r" b="b"/>
              <a:pathLst>
                <a:path w="85725" h="86360">
                  <a:moveTo>
                    <a:pt x="23177" y="0"/>
                  </a:moveTo>
                  <a:lnTo>
                    <a:pt x="85153" y="62776"/>
                  </a:lnTo>
                  <a:lnTo>
                    <a:pt x="0" y="85826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4574541" y="3637458"/>
            <a:ext cx="10858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Calibri"/>
                <a:cs typeface="Calibri"/>
              </a:rPr>
              <a:t>Slope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=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25">
                <a:latin typeface="Calibri"/>
                <a:cs typeface="Calibri"/>
              </a:rPr>
              <a:t>1/R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5629911" y="3770047"/>
            <a:ext cx="1854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7246615" y="5776878"/>
            <a:ext cx="13023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Calibri"/>
                <a:cs typeface="Calibri"/>
              </a:rPr>
              <a:t>Slope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=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1/R</a:t>
            </a:r>
            <a:r>
              <a:rPr dirty="0" baseline="-20833" sz="1800" spc="-30">
                <a:latin typeface="Calibri"/>
                <a:cs typeface="Calibri"/>
              </a:rPr>
              <a:t>BR</a:t>
            </a:r>
            <a:endParaRPr baseline="-20833" sz="1800">
              <a:latin typeface="Calibri"/>
              <a:cs typeface="Calibri"/>
            </a:endParaRPr>
          </a:p>
        </p:txBody>
      </p:sp>
      <p:grpSp>
        <p:nvGrpSpPr>
          <p:cNvPr id="21" name="object 21" descr=""/>
          <p:cNvGrpSpPr/>
          <p:nvPr/>
        </p:nvGrpSpPr>
        <p:grpSpPr>
          <a:xfrm>
            <a:off x="5486162" y="5793747"/>
            <a:ext cx="1717039" cy="175260"/>
            <a:chOff x="5486162" y="5793747"/>
            <a:chExt cx="1717039" cy="175260"/>
          </a:xfrm>
        </p:grpSpPr>
        <p:sp>
          <p:nvSpPr>
            <p:cNvPr id="22" name="object 22" descr=""/>
            <p:cNvSpPr/>
            <p:nvPr/>
          </p:nvSpPr>
          <p:spPr>
            <a:xfrm>
              <a:off x="5495687" y="5842397"/>
              <a:ext cx="1697989" cy="116839"/>
            </a:xfrm>
            <a:custGeom>
              <a:avLst/>
              <a:gdLst/>
              <a:ahLst/>
              <a:cxnLst/>
              <a:rect l="l" t="t" r="r" b="b"/>
              <a:pathLst>
                <a:path w="1697990" h="116839">
                  <a:moveTo>
                    <a:pt x="1697761" y="116535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5495689" y="5803272"/>
              <a:ext cx="79375" cy="88900"/>
            </a:xfrm>
            <a:custGeom>
              <a:avLst/>
              <a:gdLst/>
              <a:ahLst/>
              <a:cxnLst/>
              <a:rect l="l" t="t" r="r" b="b"/>
              <a:pathLst>
                <a:path w="79375" h="88900">
                  <a:moveTo>
                    <a:pt x="72974" y="88696"/>
                  </a:moveTo>
                  <a:lnTo>
                    <a:pt x="0" y="39128"/>
                  </a:lnTo>
                  <a:lnTo>
                    <a:pt x="79070" y="0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25" name="object 2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1600200"/>
            <a:ext cx="7772400" cy="990600"/>
          </a:xfrm>
          <a:prstGeom prst="rect"/>
          <a:solidFill>
            <a:srgbClr val="6E6E74"/>
          </a:solidFill>
        </p:spPr>
        <p:txBody>
          <a:bodyPr wrap="square" lIns="0" tIns="12382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975"/>
              </a:spcBef>
            </a:pPr>
            <a:r>
              <a:rPr dirty="0" sz="4400" spc="-30">
                <a:solidFill>
                  <a:srgbClr val="FFFFFF"/>
                </a:solidFill>
              </a:rPr>
              <a:t>Load-</a:t>
            </a:r>
            <a:r>
              <a:rPr dirty="0" sz="4400">
                <a:solidFill>
                  <a:srgbClr val="FFFFFF"/>
                </a:solidFill>
              </a:rPr>
              <a:t>Line</a:t>
            </a:r>
            <a:r>
              <a:rPr dirty="0" sz="4400" spc="-10">
                <a:solidFill>
                  <a:srgbClr val="FFFFFF"/>
                </a:solidFill>
              </a:rPr>
              <a:t> Analysis</a:t>
            </a:r>
            <a:endParaRPr sz="4400"/>
          </a:p>
        </p:txBody>
      </p:sp>
      <p:sp>
        <p:nvSpPr>
          <p:cNvPr id="4" name="object 4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30035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365"/>
              </a:spcBef>
            </a:pPr>
            <a:r>
              <a:rPr dirty="0" sz="2400" spc="-25" b="1">
                <a:solidFill>
                  <a:srgbClr val="FFFFFF"/>
                </a:solidFill>
                <a:latin typeface="Calibri"/>
                <a:cs typeface="Calibri"/>
              </a:rPr>
              <a:t>33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34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Diode</a:t>
            </a:r>
            <a:r>
              <a:rPr dirty="0" sz="4000" spc="-60"/>
              <a:t> </a:t>
            </a:r>
            <a:r>
              <a:rPr dirty="0" sz="4000"/>
              <a:t>Circuit</a:t>
            </a:r>
            <a:r>
              <a:rPr dirty="0" sz="4000" spc="-65"/>
              <a:t> </a:t>
            </a:r>
            <a:r>
              <a:rPr dirty="0" sz="4000" spc="-10"/>
              <a:t>Analysis</a:t>
            </a:r>
            <a:endParaRPr sz="4000"/>
          </a:p>
        </p:txBody>
      </p:sp>
      <p:sp>
        <p:nvSpPr>
          <p:cNvPr id="4" name="object 4" descr=""/>
          <p:cNvSpPr txBox="1"/>
          <p:nvPr/>
        </p:nvSpPr>
        <p:spPr>
          <a:xfrm>
            <a:off x="510540" y="1249934"/>
            <a:ext cx="4431030" cy="1536700"/>
          </a:xfrm>
          <a:prstGeom prst="rect">
            <a:avLst/>
          </a:prstGeom>
        </p:spPr>
        <p:txBody>
          <a:bodyPr wrap="square" lIns="0" tIns="80010" rIns="0" bIns="0" rtlCol="0" vert="horz">
            <a:spAutoFit/>
          </a:bodyPr>
          <a:lstStyle/>
          <a:p>
            <a:pPr marL="358140" marR="30480" indent="-320040">
              <a:lnSpc>
                <a:spcPct val="80000"/>
              </a:lnSpc>
              <a:spcBef>
                <a:spcPts val="630"/>
              </a:spcBef>
              <a:buClr>
                <a:srgbClr val="A7B788"/>
              </a:buClr>
              <a:buSzPct val="59090"/>
              <a:buFont typeface="Wingdings"/>
              <a:buChar char=""/>
              <a:tabLst>
                <a:tab pos="358140" algn="l"/>
              </a:tabLst>
            </a:pPr>
            <a:r>
              <a:rPr dirty="0" sz="2200" spc="-10">
                <a:latin typeface="Calibri"/>
                <a:cs typeface="Calibri"/>
              </a:rPr>
              <a:t>Analyze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the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circuit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to</a:t>
            </a:r>
            <a:r>
              <a:rPr dirty="0" sz="2200" spc="-2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find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the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diode </a:t>
            </a:r>
            <a:r>
              <a:rPr dirty="0" sz="2200">
                <a:latin typeface="Calibri"/>
                <a:cs typeface="Calibri"/>
              </a:rPr>
              <a:t>operating</a:t>
            </a:r>
            <a:r>
              <a:rPr dirty="0" sz="2200" spc="-9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point: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 spc="-994">
                <a:latin typeface="Cambria Math"/>
                <a:cs typeface="Cambria Math"/>
              </a:rPr>
              <a:t>𝑉𝑉</a:t>
            </a:r>
            <a:r>
              <a:rPr dirty="0" baseline="-15625" sz="2400" spc="-607">
                <a:latin typeface="Cambria Math"/>
                <a:cs typeface="Cambria Math"/>
              </a:rPr>
              <a:t>𝑑𝑑</a:t>
            </a:r>
            <a:r>
              <a:rPr dirty="0" baseline="-15625" sz="2400" spc="427">
                <a:latin typeface="Cambria Math"/>
                <a:cs typeface="Cambria Math"/>
              </a:rPr>
              <a:t> </a:t>
            </a:r>
            <a:r>
              <a:rPr dirty="0" sz="2200">
                <a:latin typeface="Calibri"/>
                <a:cs typeface="Calibri"/>
              </a:rPr>
              <a:t>and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 spc="-509">
                <a:latin typeface="Cambria Math"/>
                <a:cs typeface="Cambria Math"/>
              </a:rPr>
              <a:t>𝐼𝐼</a:t>
            </a:r>
            <a:r>
              <a:rPr dirty="0" baseline="-15625" sz="2400" spc="-765">
                <a:latin typeface="Cambria Math"/>
                <a:cs typeface="Cambria Math"/>
              </a:rPr>
              <a:t>𝑑𝑑</a:t>
            </a:r>
            <a:endParaRPr baseline="-15625" sz="2400">
              <a:latin typeface="Cambria Math"/>
              <a:cs typeface="Cambria Math"/>
            </a:endParaRPr>
          </a:p>
          <a:p>
            <a:pPr marL="357505" indent="-319405">
              <a:lnSpc>
                <a:spcPct val="100000"/>
              </a:lnSpc>
              <a:spcBef>
                <a:spcPts val="775"/>
              </a:spcBef>
              <a:buClr>
                <a:srgbClr val="A7B788"/>
              </a:buClr>
              <a:buSzPct val="59090"/>
              <a:buFont typeface="Wingdings"/>
              <a:buChar char=""/>
              <a:tabLst>
                <a:tab pos="357505" algn="l"/>
              </a:tabLst>
            </a:pPr>
            <a:r>
              <a:rPr dirty="0" sz="2200">
                <a:latin typeface="Calibri"/>
                <a:cs typeface="Calibri"/>
              </a:rPr>
              <a:t>Apply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KVL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around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the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circuit</a:t>
            </a:r>
            <a:endParaRPr sz="2200">
              <a:latin typeface="Calibri"/>
              <a:cs typeface="Calibri"/>
            </a:endParaRPr>
          </a:p>
          <a:p>
            <a:pPr marL="1186180">
              <a:lnSpc>
                <a:spcPct val="100000"/>
              </a:lnSpc>
              <a:spcBef>
                <a:spcPts val="1325"/>
              </a:spcBef>
            </a:pPr>
            <a:r>
              <a:rPr dirty="0" sz="2000" spc="-1200">
                <a:latin typeface="Cambria Math"/>
                <a:cs typeface="Cambria Math"/>
              </a:rPr>
              <a:t>𝑉𝑉</a:t>
            </a:r>
            <a:r>
              <a:rPr dirty="0" baseline="-15325" sz="2175" spc="-359">
                <a:latin typeface="Cambria Math"/>
                <a:cs typeface="Cambria Math"/>
              </a:rPr>
              <a:t>𝑠𝑠</a:t>
            </a:r>
            <a:r>
              <a:rPr dirty="0" baseline="-15325" sz="2175" spc="375">
                <a:latin typeface="Cambria Math"/>
                <a:cs typeface="Cambria Math"/>
              </a:rPr>
              <a:t> </a:t>
            </a:r>
            <a:r>
              <a:rPr dirty="0" sz="2000">
                <a:latin typeface="Cambria Math"/>
                <a:cs typeface="Cambria Math"/>
              </a:rPr>
              <a:t>−</a:t>
            </a:r>
            <a:r>
              <a:rPr dirty="0" sz="2000" spc="10">
                <a:latin typeface="Cambria Math"/>
                <a:cs typeface="Cambria Math"/>
              </a:rPr>
              <a:t> </a:t>
            </a:r>
            <a:r>
              <a:rPr dirty="0" sz="2000" spc="-450">
                <a:latin typeface="Cambria Math"/>
                <a:cs typeface="Cambria Math"/>
              </a:rPr>
              <a:t>𝐼𝐼</a:t>
            </a:r>
            <a:r>
              <a:rPr dirty="0" baseline="-15325" sz="2175" spc="-675">
                <a:latin typeface="Cambria Math"/>
                <a:cs typeface="Cambria Math"/>
              </a:rPr>
              <a:t>𝑑𝑑</a:t>
            </a:r>
            <a:r>
              <a:rPr dirty="0" baseline="-15325" sz="2175" spc="-270">
                <a:latin typeface="Cambria Math"/>
                <a:cs typeface="Cambria Math"/>
              </a:rPr>
              <a:t> </a:t>
            </a:r>
            <a:r>
              <a:rPr dirty="0" sz="2000" spc="-655">
                <a:latin typeface="Cambria Math"/>
                <a:cs typeface="Cambria Math"/>
              </a:rPr>
              <a:t>𝑅𝑅</a:t>
            </a:r>
            <a:r>
              <a:rPr dirty="0" sz="2000" spc="60">
                <a:latin typeface="Cambria Math"/>
                <a:cs typeface="Cambria Math"/>
              </a:rPr>
              <a:t> </a:t>
            </a:r>
            <a:r>
              <a:rPr dirty="0" sz="2000">
                <a:latin typeface="Cambria Math"/>
                <a:cs typeface="Cambria Math"/>
              </a:rPr>
              <a:t>−</a:t>
            </a:r>
            <a:r>
              <a:rPr dirty="0" sz="2000" spc="15">
                <a:latin typeface="Cambria Math"/>
                <a:cs typeface="Cambria Math"/>
              </a:rPr>
              <a:t> </a:t>
            </a:r>
            <a:r>
              <a:rPr dirty="0" sz="2000" spc="-919">
                <a:latin typeface="Cambria Math"/>
                <a:cs typeface="Cambria Math"/>
              </a:rPr>
              <a:t>𝑉𝑉</a:t>
            </a:r>
            <a:r>
              <a:rPr dirty="0" baseline="-15325" sz="2175" spc="-547">
                <a:latin typeface="Cambria Math"/>
                <a:cs typeface="Cambria Math"/>
              </a:rPr>
              <a:t>𝑑𝑑</a:t>
            </a:r>
            <a:r>
              <a:rPr dirty="0" baseline="-15325" sz="2175" spc="555">
                <a:latin typeface="Cambria Math"/>
                <a:cs typeface="Cambria Math"/>
              </a:rPr>
              <a:t> </a:t>
            </a:r>
            <a:r>
              <a:rPr dirty="0" sz="2000">
                <a:latin typeface="Cambria Math"/>
                <a:cs typeface="Cambria Math"/>
              </a:rPr>
              <a:t>=</a:t>
            </a:r>
            <a:r>
              <a:rPr dirty="0" sz="2000" spc="120">
                <a:latin typeface="Cambria Math"/>
                <a:cs typeface="Cambria Math"/>
              </a:rPr>
              <a:t> </a:t>
            </a:r>
            <a:r>
              <a:rPr dirty="0" sz="2000" spc="-50">
                <a:latin typeface="Cambria Math"/>
                <a:cs typeface="Cambria Math"/>
              </a:rPr>
              <a:t>0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341775" y="2456180"/>
            <a:ext cx="30797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25">
                <a:latin typeface="Calibri"/>
                <a:cs typeface="Calibri"/>
              </a:rPr>
              <a:t>(1)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3177248" y="3823233"/>
            <a:ext cx="1090295" cy="419100"/>
          </a:xfrm>
          <a:custGeom>
            <a:avLst/>
            <a:gdLst/>
            <a:ahLst/>
            <a:cxnLst/>
            <a:rect l="l" t="t" r="r" b="b"/>
            <a:pathLst>
              <a:path w="1090295" h="419100">
                <a:moveTo>
                  <a:pt x="94411" y="9906"/>
                </a:moveTo>
                <a:lnTo>
                  <a:pt x="53162" y="29870"/>
                </a:lnTo>
                <a:lnTo>
                  <a:pt x="24472" y="77317"/>
                </a:lnTo>
                <a:lnTo>
                  <a:pt x="6108" y="138404"/>
                </a:lnTo>
                <a:lnTo>
                  <a:pt x="0" y="209143"/>
                </a:lnTo>
                <a:lnTo>
                  <a:pt x="1473" y="244436"/>
                </a:lnTo>
                <a:lnTo>
                  <a:pt x="13754" y="311454"/>
                </a:lnTo>
                <a:lnTo>
                  <a:pt x="37757" y="367106"/>
                </a:lnTo>
                <a:lnTo>
                  <a:pt x="70688" y="405879"/>
                </a:lnTo>
                <a:lnTo>
                  <a:pt x="90322" y="418528"/>
                </a:lnTo>
                <a:lnTo>
                  <a:pt x="94411" y="408622"/>
                </a:lnTo>
                <a:lnTo>
                  <a:pt x="78651" y="395909"/>
                </a:lnTo>
                <a:lnTo>
                  <a:pt x="64731" y="379323"/>
                </a:lnTo>
                <a:lnTo>
                  <a:pt x="42367" y="334530"/>
                </a:lnTo>
                <a:lnTo>
                  <a:pt x="28333" y="276974"/>
                </a:lnTo>
                <a:lnTo>
                  <a:pt x="23660" y="209384"/>
                </a:lnTo>
                <a:lnTo>
                  <a:pt x="24841" y="173786"/>
                </a:lnTo>
                <a:lnTo>
                  <a:pt x="34290" y="110820"/>
                </a:lnTo>
                <a:lnTo>
                  <a:pt x="52882" y="59359"/>
                </a:lnTo>
                <a:lnTo>
                  <a:pt x="78803" y="22593"/>
                </a:lnTo>
                <a:lnTo>
                  <a:pt x="94411" y="9906"/>
                </a:lnTo>
                <a:close/>
              </a:path>
              <a:path w="1090295" h="419100">
                <a:moveTo>
                  <a:pt x="532930" y="178993"/>
                </a:moveTo>
                <a:lnTo>
                  <a:pt x="242608" y="178993"/>
                </a:lnTo>
                <a:lnTo>
                  <a:pt x="242608" y="191185"/>
                </a:lnTo>
                <a:lnTo>
                  <a:pt x="532930" y="191185"/>
                </a:lnTo>
                <a:lnTo>
                  <a:pt x="532930" y="178993"/>
                </a:lnTo>
                <a:close/>
              </a:path>
              <a:path w="1090295" h="419100">
                <a:moveTo>
                  <a:pt x="1089672" y="209143"/>
                </a:moveTo>
                <a:lnTo>
                  <a:pt x="1088186" y="173786"/>
                </a:lnTo>
                <a:lnTo>
                  <a:pt x="1088136" y="172567"/>
                </a:lnTo>
                <a:lnTo>
                  <a:pt x="1083551" y="138404"/>
                </a:lnTo>
                <a:lnTo>
                  <a:pt x="1065199" y="77317"/>
                </a:lnTo>
                <a:lnTo>
                  <a:pt x="1036459" y="29870"/>
                </a:lnTo>
                <a:lnTo>
                  <a:pt x="999223" y="0"/>
                </a:lnTo>
                <a:lnTo>
                  <a:pt x="995260" y="9906"/>
                </a:lnTo>
                <a:lnTo>
                  <a:pt x="1010856" y="22593"/>
                </a:lnTo>
                <a:lnTo>
                  <a:pt x="1024699" y="39077"/>
                </a:lnTo>
                <a:lnTo>
                  <a:pt x="1047115" y="83451"/>
                </a:lnTo>
                <a:lnTo>
                  <a:pt x="1061275" y="140919"/>
                </a:lnTo>
                <a:lnTo>
                  <a:pt x="1065987" y="209143"/>
                </a:lnTo>
                <a:lnTo>
                  <a:pt x="1065999" y="209384"/>
                </a:lnTo>
                <a:lnTo>
                  <a:pt x="1061300" y="276974"/>
                </a:lnTo>
                <a:lnTo>
                  <a:pt x="1047229" y="334530"/>
                </a:lnTo>
                <a:lnTo>
                  <a:pt x="1024851" y="379323"/>
                </a:lnTo>
                <a:lnTo>
                  <a:pt x="995260" y="408622"/>
                </a:lnTo>
                <a:lnTo>
                  <a:pt x="999223" y="418528"/>
                </a:lnTo>
                <a:lnTo>
                  <a:pt x="1036459" y="388734"/>
                </a:lnTo>
                <a:lnTo>
                  <a:pt x="1065199" y="340969"/>
                </a:lnTo>
                <a:lnTo>
                  <a:pt x="1083551" y="279641"/>
                </a:lnTo>
                <a:lnTo>
                  <a:pt x="1089660" y="209384"/>
                </a:lnTo>
                <a:lnTo>
                  <a:pt x="1089672" y="2091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4944617" y="4002227"/>
            <a:ext cx="290830" cy="12700"/>
          </a:xfrm>
          <a:custGeom>
            <a:avLst/>
            <a:gdLst/>
            <a:ahLst/>
            <a:cxnLst/>
            <a:rect l="l" t="t" r="r" b="b"/>
            <a:pathLst>
              <a:path w="290829" h="12700">
                <a:moveTo>
                  <a:pt x="290322" y="0"/>
                </a:moveTo>
                <a:lnTo>
                  <a:pt x="0" y="0"/>
                </a:lnTo>
                <a:lnTo>
                  <a:pt x="0" y="12192"/>
                </a:lnTo>
                <a:lnTo>
                  <a:pt x="290322" y="12192"/>
                </a:lnTo>
                <a:lnTo>
                  <a:pt x="2903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485140" y="2893160"/>
            <a:ext cx="5492115" cy="1406525"/>
          </a:xfrm>
          <a:prstGeom prst="rect">
            <a:avLst/>
          </a:prstGeom>
        </p:spPr>
        <p:txBody>
          <a:bodyPr wrap="square" lIns="0" tIns="31114" rIns="0" bIns="0" rtlCol="0" vert="horz">
            <a:spAutoFit/>
          </a:bodyPr>
          <a:lstStyle/>
          <a:p>
            <a:pPr marL="382905" indent="-319405">
              <a:lnSpc>
                <a:spcPct val="100000"/>
              </a:lnSpc>
              <a:spcBef>
                <a:spcPts val="244"/>
              </a:spcBef>
              <a:buClr>
                <a:srgbClr val="A7B788"/>
              </a:buClr>
              <a:buSzPct val="59090"/>
              <a:buFont typeface="Wingdings"/>
              <a:buChar char=""/>
              <a:tabLst>
                <a:tab pos="382905" algn="l"/>
              </a:tabLst>
            </a:pPr>
            <a:r>
              <a:rPr dirty="0" sz="2200">
                <a:latin typeface="Calibri"/>
                <a:cs typeface="Calibri"/>
              </a:rPr>
              <a:t>One</a:t>
            </a:r>
            <a:r>
              <a:rPr dirty="0" sz="2200" spc="-6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equation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with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two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unknowns:</a:t>
            </a:r>
            <a:r>
              <a:rPr dirty="0" sz="2200" spc="-55">
                <a:latin typeface="Calibri"/>
                <a:cs typeface="Calibri"/>
              </a:rPr>
              <a:t> </a:t>
            </a:r>
            <a:r>
              <a:rPr dirty="0" sz="2200" spc="-994">
                <a:latin typeface="Cambria Math"/>
                <a:cs typeface="Cambria Math"/>
              </a:rPr>
              <a:t>𝑉𝑉</a:t>
            </a:r>
            <a:r>
              <a:rPr dirty="0" baseline="-15625" sz="2400" spc="-607">
                <a:latin typeface="Cambria Math"/>
                <a:cs typeface="Cambria Math"/>
              </a:rPr>
              <a:t>𝑑𝑑</a:t>
            </a:r>
            <a:r>
              <a:rPr dirty="0" baseline="-15625" sz="2400" spc="427">
                <a:latin typeface="Cambria Math"/>
                <a:cs typeface="Cambria Math"/>
              </a:rPr>
              <a:t> </a:t>
            </a:r>
            <a:r>
              <a:rPr dirty="0" sz="2200">
                <a:latin typeface="Calibri"/>
                <a:cs typeface="Calibri"/>
              </a:rPr>
              <a:t>and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 spc="-509">
                <a:latin typeface="Cambria Math"/>
                <a:cs typeface="Cambria Math"/>
              </a:rPr>
              <a:t>𝐼𝐼</a:t>
            </a:r>
            <a:r>
              <a:rPr dirty="0" baseline="-15625" sz="2400" spc="-765">
                <a:latin typeface="Cambria Math"/>
                <a:cs typeface="Cambria Math"/>
              </a:rPr>
              <a:t>𝑑𝑑</a:t>
            </a:r>
            <a:endParaRPr baseline="-15625" sz="2400">
              <a:latin typeface="Cambria Math"/>
              <a:cs typeface="Cambria Math"/>
            </a:endParaRPr>
          </a:p>
          <a:p>
            <a:pPr marL="429259">
              <a:lnSpc>
                <a:spcPct val="100000"/>
              </a:lnSpc>
              <a:spcBef>
                <a:spcPts val="125"/>
              </a:spcBef>
            </a:pPr>
            <a:r>
              <a:rPr dirty="0" sz="14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400" spc="44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Shockley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equation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give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445">
                <a:latin typeface="Cambria Math"/>
                <a:cs typeface="Cambria Math"/>
              </a:rPr>
              <a:t>𝐼𝐼</a:t>
            </a:r>
            <a:r>
              <a:rPr dirty="0" baseline="-15325" sz="2175" spc="-667">
                <a:latin typeface="Cambria Math"/>
                <a:cs typeface="Cambria Math"/>
              </a:rPr>
              <a:t>𝑑𝑑</a:t>
            </a:r>
            <a:r>
              <a:rPr dirty="0" baseline="-15325" sz="2175" spc="405">
                <a:latin typeface="Cambria Math"/>
                <a:cs typeface="Cambria Math"/>
              </a:rPr>
              <a:t> </a:t>
            </a:r>
            <a:r>
              <a:rPr dirty="0" sz="2000">
                <a:latin typeface="Calibri"/>
                <a:cs typeface="Calibri"/>
              </a:rPr>
              <a:t>in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terms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940">
                <a:latin typeface="Cambria Math"/>
                <a:cs typeface="Cambria Math"/>
              </a:rPr>
              <a:t>𝑉𝑉</a:t>
            </a:r>
            <a:r>
              <a:rPr dirty="0" baseline="-15325" sz="2175" spc="-577">
                <a:latin typeface="Cambria Math"/>
                <a:cs typeface="Cambria Math"/>
              </a:rPr>
              <a:t>𝑑𝑑</a:t>
            </a:r>
            <a:endParaRPr baseline="-15325" sz="2175">
              <a:latin typeface="Cambria Math"/>
              <a:cs typeface="Cambria Math"/>
            </a:endParaRPr>
          </a:p>
          <a:p>
            <a:pPr marL="2968625">
              <a:lnSpc>
                <a:spcPct val="100000"/>
              </a:lnSpc>
              <a:spcBef>
                <a:spcPts val="1610"/>
              </a:spcBef>
              <a:tabLst>
                <a:tab pos="4493260" algn="l"/>
              </a:tabLst>
            </a:pPr>
            <a:r>
              <a:rPr dirty="0" sz="1200" spc="-325">
                <a:latin typeface="Cambria Math"/>
                <a:cs typeface="Cambria Math"/>
              </a:rPr>
              <a:t>𝑉𝑉</a:t>
            </a:r>
            <a:r>
              <a:rPr dirty="0" baseline="-18518" sz="1800" spc="-487">
                <a:latin typeface="Cambria Math"/>
                <a:cs typeface="Cambria Math"/>
              </a:rPr>
              <a:t>𝑑𝑑</a:t>
            </a:r>
            <a:r>
              <a:rPr dirty="0" baseline="-18518" sz="1800">
                <a:latin typeface="Cambria Math"/>
                <a:cs typeface="Cambria Math"/>
              </a:rPr>
              <a:t>	</a:t>
            </a:r>
            <a:r>
              <a:rPr dirty="0" sz="1200" spc="-325">
                <a:latin typeface="Cambria Math"/>
                <a:cs typeface="Cambria Math"/>
              </a:rPr>
              <a:t>𝑉𝑉</a:t>
            </a:r>
            <a:r>
              <a:rPr dirty="0" baseline="-18518" sz="1800" spc="-487">
                <a:latin typeface="Cambria Math"/>
                <a:cs typeface="Cambria Math"/>
              </a:rPr>
              <a:t>𝑑𝑑</a:t>
            </a:r>
            <a:endParaRPr baseline="-18518" sz="1800">
              <a:latin typeface="Cambria Math"/>
              <a:cs typeface="Cambria Math"/>
            </a:endParaRPr>
          </a:p>
          <a:p>
            <a:pPr marL="1892300">
              <a:lnSpc>
                <a:spcPct val="100000"/>
              </a:lnSpc>
              <a:spcBef>
                <a:spcPts val="115"/>
              </a:spcBef>
              <a:tabLst>
                <a:tab pos="2794635" algn="l"/>
                <a:tab pos="3874770" algn="l"/>
              </a:tabLst>
            </a:pPr>
            <a:r>
              <a:rPr dirty="0" sz="2000" spc="-445">
                <a:latin typeface="Cambria Math"/>
                <a:cs typeface="Cambria Math"/>
              </a:rPr>
              <a:t>𝐼𝐼</a:t>
            </a:r>
            <a:r>
              <a:rPr dirty="0" baseline="-15325" sz="2175" spc="-667">
                <a:latin typeface="Cambria Math"/>
                <a:cs typeface="Cambria Math"/>
              </a:rPr>
              <a:t>𝑑𝑑</a:t>
            </a:r>
            <a:r>
              <a:rPr dirty="0" baseline="-15325" sz="2175" spc="562">
                <a:latin typeface="Cambria Math"/>
                <a:cs typeface="Cambria Math"/>
              </a:rPr>
              <a:t> </a:t>
            </a:r>
            <a:r>
              <a:rPr dirty="0" sz="2000">
                <a:latin typeface="Cambria Math"/>
                <a:cs typeface="Cambria Math"/>
              </a:rPr>
              <a:t>=</a:t>
            </a:r>
            <a:r>
              <a:rPr dirty="0" sz="2000" spc="114">
                <a:latin typeface="Cambria Math"/>
                <a:cs typeface="Cambria Math"/>
              </a:rPr>
              <a:t> </a:t>
            </a:r>
            <a:r>
              <a:rPr dirty="0" sz="2000" spc="-440">
                <a:latin typeface="Cambria Math"/>
                <a:cs typeface="Cambria Math"/>
              </a:rPr>
              <a:t>𝐼𝐼</a:t>
            </a:r>
            <a:r>
              <a:rPr dirty="0" baseline="-15325" sz="2175" spc="-660">
                <a:latin typeface="Cambria Math"/>
                <a:cs typeface="Cambria Math"/>
              </a:rPr>
              <a:t>𝑠𝑠</a:t>
            </a:r>
            <a:r>
              <a:rPr dirty="0" baseline="-15325" sz="2175">
                <a:latin typeface="Cambria Math"/>
                <a:cs typeface="Cambria Math"/>
              </a:rPr>
              <a:t>	</a:t>
            </a:r>
            <a:r>
              <a:rPr dirty="0" sz="2000" spc="-204">
                <a:latin typeface="Cambria Math"/>
                <a:cs typeface="Cambria Math"/>
              </a:rPr>
              <a:t>𝑒𝑒</a:t>
            </a:r>
            <a:r>
              <a:rPr dirty="0" baseline="30092" sz="1800" spc="-307">
                <a:latin typeface="Cambria Math"/>
                <a:cs typeface="Cambria Math"/>
              </a:rPr>
              <a:t>𝑉𝑉</a:t>
            </a:r>
            <a:r>
              <a:rPr dirty="0" baseline="11574" sz="1800" spc="-307">
                <a:latin typeface="Cambria Math"/>
                <a:cs typeface="Cambria Math"/>
              </a:rPr>
              <a:t>𝑡𝑡𝑡</a:t>
            </a:r>
            <a:r>
              <a:rPr dirty="0" baseline="11574" sz="1800" spc="307">
                <a:latin typeface="Cambria Math"/>
                <a:cs typeface="Cambria Math"/>
              </a:rPr>
              <a:t> </a:t>
            </a:r>
            <a:r>
              <a:rPr dirty="0" sz="2000">
                <a:latin typeface="Cambria Math"/>
                <a:cs typeface="Cambria Math"/>
              </a:rPr>
              <a:t>−</a:t>
            </a:r>
            <a:r>
              <a:rPr dirty="0" sz="2000" spc="-55">
                <a:latin typeface="Cambria Math"/>
                <a:cs typeface="Cambria Math"/>
              </a:rPr>
              <a:t> </a:t>
            </a:r>
            <a:r>
              <a:rPr dirty="0" sz="2000" spc="-50">
                <a:latin typeface="Cambria Math"/>
                <a:cs typeface="Cambria Math"/>
              </a:rPr>
              <a:t>1</a:t>
            </a:r>
            <a:r>
              <a:rPr dirty="0" sz="2000">
                <a:latin typeface="Cambria Math"/>
                <a:cs typeface="Cambria Math"/>
              </a:rPr>
              <a:t>	≈</a:t>
            </a:r>
            <a:r>
              <a:rPr dirty="0" sz="2000" spc="100">
                <a:latin typeface="Cambria Math"/>
                <a:cs typeface="Cambria Math"/>
              </a:rPr>
              <a:t> </a:t>
            </a:r>
            <a:r>
              <a:rPr dirty="0" sz="2000" spc="-295">
                <a:latin typeface="Cambria Math"/>
                <a:cs typeface="Cambria Math"/>
              </a:rPr>
              <a:t>𝐼𝐼</a:t>
            </a:r>
            <a:r>
              <a:rPr dirty="0" baseline="-15325" sz="2175" spc="-442">
                <a:latin typeface="Cambria Math"/>
                <a:cs typeface="Cambria Math"/>
              </a:rPr>
              <a:t>𝑠𝑠</a:t>
            </a:r>
            <a:r>
              <a:rPr dirty="0" sz="2000" spc="-295">
                <a:latin typeface="Cambria Math"/>
                <a:cs typeface="Cambria Math"/>
              </a:rPr>
              <a:t>𝑒𝑒</a:t>
            </a:r>
            <a:r>
              <a:rPr dirty="0" baseline="30092" sz="1800" spc="-442">
                <a:latin typeface="Cambria Math"/>
                <a:cs typeface="Cambria Math"/>
              </a:rPr>
              <a:t>𝑉𝑉</a:t>
            </a:r>
            <a:r>
              <a:rPr dirty="0" baseline="11574" sz="1800" spc="-442">
                <a:latin typeface="Cambria Math"/>
                <a:cs typeface="Cambria Math"/>
              </a:rPr>
              <a:t>𝑡𝑡𝑡</a:t>
            </a:r>
            <a:endParaRPr baseline="11574" sz="1800">
              <a:latin typeface="Cambria Math"/>
              <a:cs typeface="Cambria Math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8085073" y="3969717"/>
            <a:ext cx="30797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25">
                <a:latin typeface="Calibri"/>
                <a:cs typeface="Calibri"/>
              </a:rPr>
              <a:t>(2)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2703576" y="5287721"/>
            <a:ext cx="290830" cy="12700"/>
          </a:xfrm>
          <a:custGeom>
            <a:avLst/>
            <a:gdLst/>
            <a:ahLst/>
            <a:cxnLst/>
            <a:rect l="l" t="t" r="r" b="b"/>
            <a:pathLst>
              <a:path w="290830" h="12700">
                <a:moveTo>
                  <a:pt x="290322" y="0"/>
                </a:moveTo>
                <a:lnTo>
                  <a:pt x="0" y="0"/>
                </a:lnTo>
                <a:lnTo>
                  <a:pt x="0" y="12192"/>
                </a:lnTo>
                <a:lnTo>
                  <a:pt x="290322" y="12192"/>
                </a:lnTo>
                <a:lnTo>
                  <a:pt x="2903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510540" y="4528263"/>
            <a:ext cx="6822440" cy="737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7505" indent="-319405">
              <a:lnSpc>
                <a:spcPct val="100000"/>
              </a:lnSpc>
              <a:spcBef>
                <a:spcPts val="100"/>
              </a:spcBef>
              <a:buClr>
                <a:srgbClr val="A7B788"/>
              </a:buClr>
              <a:buSzPct val="59090"/>
              <a:buFont typeface="Wingdings"/>
              <a:buChar char=""/>
              <a:tabLst>
                <a:tab pos="357505" algn="l"/>
              </a:tabLst>
            </a:pPr>
            <a:r>
              <a:rPr dirty="0" sz="2200">
                <a:latin typeface="Calibri"/>
                <a:cs typeface="Calibri"/>
              </a:rPr>
              <a:t>Substituting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(2)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into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(1)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yields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 spc="-10" b="1" i="1">
                <a:latin typeface="Calibri"/>
                <a:cs typeface="Calibri"/>
              </a:rPr>
              <a:t>transcendental</a:t>
            </a:r>
            <a:r>
              <a:rPr dirty="0" sz="2200" spc="-50" b="1" i="1">
                <a:latin typeface="Calibri"/>
                <a:cs typeface="Calibri"/>
              </a:rPr>
              <a:t> </a:t>
            </a:r>
            <a:r>
              <a:rPr dirty="0" sz="2200" spc="-10" b="1" i="1">
                <a:latin typeface="Calibri"/>
                <a:cs typeface="Calibri"/>
              </a:rPr>
              <a:t>equation</a:t>
            </a:r>
            <a:endParaRPr sz="2200">
              <a:latin typeface="Calibri"/>
              <a:cs typeface="Calibri"/>
            </a:endParaRPr>
          </a:p>
          <a:p>
            <a:pPr marL="2227580">
              <a:lnSpc>
                <a:spcPct val="100000"/>
              </a:lnSpc>
              <a:spcBef>
                <a:spcPts val="1530"/>
              </a:spcBef>
            </a:pPr>
            <a:r>
              <a:rPr dirty="0" sz="1200" spc="-325">
                <a:latin typeface="Cambria Math"/>
                <a:cs typeface="Cambria Math"/>
              </a:rPr>
              <a:t>𝑉𝑉</a:t>
            </a:r>
            <a:r>
              <a:rPr dirty="0" baseline="-18518" sz="1800" spc="-487">
                <a:latin typeface="Cambria Math"/>
                <a:cs typeface="Cambria Math"/>
              </a:rPr>
              <a:t>𝑑𝑑</a:t>
            </a:r>
            <a:endParaRPr baseline="-18518" sz="1800">
              <a:latin typeface="Cambria Math"/>
              <a:cs typeface="Cambria Math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876300" y="5082694"/>
            <a:ext cx="4132579" cy="1299845"/>
          </a:xfrm>
          <a:prstGeom prst="rect">
            <a:avLst/>
          </a:prstGeom>
        </p:spPr>
        <p:txBody>
          <a:bodyPr wrap="square" lIns="0" tIns="184785" rIns="0" bIns="0" rtlCol="0" vert="horz">
            <a:spAutoFit/>
          </a:bodyPr>
          <a:lstStyle/>
          <a:p>
            <a:pPr marL="1500505">
              <a:lnSpc>
                <a:spcPct val="100000"/>
              </a:lnSpc>
              <a:spcBef>
                <a:spcPts val="1455"/>
              </a:spcBef>
            </a:pPr>
            <a:r>
              <a:rPr dirty="0" sz="2000" spc="-285">
                <a:latin typeface="Cambria Math"/>
                <a:cs typeface="Cambria Math"/>
              </a:rPr>
              <a:t>𝐼𝐼</a:t>
            </a:r>
            <a:r>
              <a:rPr dirty="0" baseline="-15325" sz="2175" spc="-427">
                <a:latin typeface="Cambria Math"/>
                <a:cs typeface="Cambria Math"/>
              </a:rPr>
              <a:t>𝑠𝑠</a:t>
            </a:r>
            <a:r>
              <a:rPr dirty="0" sz="2000" spc="-285">
                <a:latin typeface="Cambria Math"/>
                <a:cs typeface="Cambria Math"/>
              </a:rPr>
              <a:t>𝑒𝑒</a:t>
            </a:r>
            <a:r>
              <a:rPr dirty="0" baseline="30092" sz="1800" spc="-427">
                <a:latin typeface="Cambria Math"/>
                <a:cs typeface="Cambria Math"/>
              </a:rPr>
              <a:t>𝑉𝑉</a:t>
            </a:r>
            <a:r>
              <a:rPr dirty="0" baseline="11574" sz="1800" spc="-427">
                <a:latin typeface="Cambria Math"/>
                <a:cs typeface="Cambria Math"/>
              </a:rPr>
              <a:t>𝑡𝑡𝑡</a:t>
            </a:r>
            <a:r>
              <a:rPr dirty="0" baseline="11574" sz="1800" spc="450">
                <a:latin typeface="Cambria Math"/>
                <a:cs typeface="Cambria Math"/>
              </a:rPr>
              <a:t> </a:t>
            </a:r>
            <a:r>
              <a:rPr dirty="0" sz="2000">
                <a:latin typeface="Cambria Math"/>
                <a:cs typeface="Cambria Math"/>
              </a:rPr>
              <a:t>⋅</a:t>
            </a:r>
            <a:r>
              <a:rPr dirty="0" sz="2000" spc="5">
                <a:latin typeface="Cambria Math"/>
                <a:cs typeface="Cambria Math"/>
              </a:rPr>
              <a:t> </a:t>
            </a:r>
            <a:r>
              <a:rPr dirty="0" sz="2000" spc="-655">
                <a:latin typeface="Cambria Math"/>
                <a:cs typeface="Cambria Math"/>
              </a:rPr>
              <a:t>𝑅𝑅</a:t>
            </a:r>
            <a:r>
              <a:rPr dirty="0" sz="2000" spc="60">
                <a:latin typeface="Cambria Math"/>
                <a:cs typeface="Cambria Math"/>
              </a:rPr>
              <a:t> </a:t>
            </a:r>
            <a:r>
              <a:rPr dirty="0" sz="2000">
                <a:latin typeface="Cambria Math"/>
                <a:cs typeface="Cambria Math"/>
              </a:rPr>
              <a:t>+</a:t>
            </a:r>
            <a:r>
              <a:rPr dirty="0" sz="2000" spc="15">
                <a:latin typeface="Cambria Math"/>
                <a:cs typeface="Cambria Math"/>
              </a:rPr>
              <a:t> </a:t>
            </a:r>
            <a:r>
              <a:rPr dirty="0" sz="2000" spc="-919">
                <a:latin typeface="Cambria Math"/>
                <a:cs typeface="Cambria Math"/>
              </a:rPr>
              <a:t>𝑉𝑉</a:t>
            </a:r>
            <a:r>
              <a:rPr dirty="0" baseline="-15325" sz="2175" spc="-562">
                <a:latin typeface="Cambria Math"/>
                <a:cs typeface="Cambria Math"/>
              </a:rPr>
              <a:t>𝑑𝑑</a:t>
            </a:r>
            <a:r>
              <a:rPr dirty="0" baseline="-15325" sz="2175" spc="577">
                <a:latin typeface="Cambria Math"/>
                <a:cs typeface="Cambria Math"/>
              </a:rPr>
              <a:t> </a:t>
            </a:r>
            <a:r>
              <a:rPr dirty="0" sz="2000">
                <a:latin typeface="Cambria Math"/>
                <a:cs typeface="Cambria Math"/>
              </a:rPr>
              <a:t>=</a:t>
            </a:r>
            <a:r>
              <a:rPr dirty="0" sz="2000" spc="120">
                <a:latin typeface="Cambria Math"/>
                <a:cs typeface="Cambria Math"/>
              </a:rPr>
              <a:t> </a:t>
            </a:r>
            <a:r>
              <a:rPr dirty="0" sz="2000" spc="-1220">
                <a:latin typeface="Cambria Math"/>
                <a:cs typeface="Cambria Math"/>
              </a:rPr>
              <a:t>𝑉𝑉</a:t>
            </a:r>
            <a:r>
              <a:rPr dirty="0" baseline="-15325" sz="2175" spc="-390">
                <a:latin typeface="Cambria Math"/>
                <a:cs typeface="Cambria Math"/>
              </a:rPr>
              <a:t>𝑠𝑠</a:t>
            </a:r>
            <a:endParaRPr baseline="-15325" sz="2175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1355"/>
              </a:spcBef>
            </a:pPr>
            <a:r>
              <a:rPr dirty="0" sz="14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400" spc="48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Solve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via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iteration, </a:t>
            </a:r>
            <a:r>
              <a:rPr dirty="0" sz="2000" spc="-25">
                <a:latin typeface="Calibri"/>
                <a:cs typeface="Calibri"/>
              </a:rPr>
              <a:t>or</a:t>
            </a:r>
            <a:endParaRPr sz="20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dirty="0" sz="14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400" spc="80">
                <a:solidFill>
                  <a:srgbClr val="6E6E74"/>
                </a:solidFill>
                <a:latin typeface="Times New Roman"/>
                <a:cs typeface="Times New Roman"/>
              </a:rPr>
              <a:t>  </a:t>
            </a:r>
            <a:r>
              <a:rPr dirty="0" sz="2000">
                <a:latin typeface="Calibri"/>
                <a:cs typeface="Calibri"/>
              </a:rPr>
              <a:t>Solve</a:t>
            </a:r>
            <a:r>
              <a:rPr dirty="0" sz="2000" spc="-10">
                <a:latin typeface="Calibri"/>
                <a:cs typeface="Calibri"/>
              </a:rPr>
              <a:t> graphically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–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10" b="1" i="1">
                <a:latin typeface="Calibri"/>
                <a:cs typeface="Calibri"/>
              </a:rPr>
              <a:t>load-</a:t>
            </a:r>
            <a:r>
              <a:rPr dirty="0" sz="2000" b="1" i="1">
                <a:latin typeface="Calibri"/>
                <a:cs typeface="Calibri"/>
              </a:rPr>
              <a:t>line</a:t>
            </a:r>
            <a:r>
              <a:rPr dirty="0" sz="2000" spc="-40" b="1" i="1">
                <a:latin typeface="Calibri"/>
                <a:cs typeface="Calibri"/>
              </a:rPr>
              <a:t> </a:t>
            </a:r>
            <a:r>
              <a:rPr dirty="0" sz="2000" spc="-10" b="1" i="1">
                <a:latin typeface="Calibri"/>
                <a:cs typeface="Calibri"/>
              </a:rPr>
              <a:t>analysis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8085073" y="5255211"/>
            <a:ext cx="30797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25">
                <a:latin typeface="Calibri"/>
                <a:cs typeface="Calibri"/>
              </a:rPr>
              <a:t>(3)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14" name="object 1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11704" y="1275315"/>
            <a:ext cx="2324519" cy="1483886"/>
          </a:xfrm>
          <a:prstGeom prst="rect">
            <a:avLst/>
          </a:prstGeom>
        </p:spPr>
      </p:pic>
      <p:sp>
        <p:nvSpPr>
          <p:cNvPr id="15" name="object 15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16" name="object 1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35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Diode</a:t>
            </a:r>
            <a:r>
              <a:rPr dirty="0" sz="4000" spc="-60"/>
              <a:t> </a:t>
            </a:r>
            <a:r>
              <a:rPr dirty="0" sz="4000"/>
              <a:t>Circuit</a:t>
            </a:r>
            <a:r>
              <a:rPr dirty="0" sz="4000" spc="-65"/>
              <a:t> </a:t>
            </a:r>
            <a:r>
              <a:rPr dirty="0" sz="4000" spc="-10"/>
              <a:t>Analysis</a:t>
            </a:r>
            <a:endParaRPr sz="4000"/>
          </a:p>
        </p:txBody>
      </p:sp>
      <p:sp>
        <p:nvSpPr>
          <p:cNvPr id="4" name="object 4" descr=""/>
          <p:cNvSpPr/>
          <p:nvPr/>
        </p:nvSpPr>
        <p:spPr>
          <a:xfrm>
            <a:off x="2023110" y="1572691"/>
            <a:ext cx="290830" cy="12700"/>
          </a:xfrm>
          <a:custGeom>
            <a:avLst/>
            <a:gdLst/>
            <a:ahLst/>
            <a:cxnLst/>
            <a:rect l="l" t="t" r="r" b="b"/>
            <a:pathLst>
              <a:path w="290830" h="12700">
                <a:moveTo>
                  <a:pt x="290322" y="0"/>
                </a:moveTo>
                <a:lnTo>
                  <a:pt x="0" y="0"/>
                </a:lnTo>
                <a:lnTo>
                  <a:pt x="0" y="12191"/>
                </a:lnTo>
                <a:lnTo>
                  <a:pt x="290322" y="12191"/>
                </a:lnTo>
                <a:lnTo>
                  <a:pt x="2903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510540" y="1342818"/>
            <a:ext cx="5189855" cy="13093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46860">
              <a:lnSpc>
                <a:spcPct val="100000"/>
              </a:lnSpc>
              <a:spcBef>
                <a:spcPts val="100"/>
              </a:spcBef>
            </a:pPr>
            <a:r>
              <a:rPr dirty="0" sz="1200" spc="-325">
                <a:latin typeface="Cambria Math"/>
                <a:cs typeface="Cambria Math"/>
              </a:rPr>
              <a:t>𝑉𝑉</a:t>
            </a:r>
            <a:r>
              <a:rPr dirty="0" baseline="-18518" sz="1800" spc="-487">
                <a:latin typeface="Cambria Math"/>
                <a:cs typeface="Cambria Math"/>
              </a:rPr>
              <a:t>𝑑𝑑</a:t>
            </a:r>
            <a:endParaRPr baseline="-18518" sz="1800">
              <a:latin typeface="Cambria Math"/>
              <a:cs typeface="Cambria Math"/>
            </a:endParaRPr>
          </a:p>
          <a:p>
            <a:pPr marL="1186180">
              <a:lnSpc>
                <a:spcPct val="100000"/>
              </a:lnSpc>
              <a:spcBef>
                <a:spcPts val="110"/>
              </a:spcBef>
              <a:tabLst>
                <a:tab pos="4843780" algn="l"/>
              </a:tabLst>
            </a:pPr>
            <a:r>
              <a:rPr dirty="0" sz="2000" spc="-285">
                <a:latin typeface="Cambria Math"/>
                <a:cs typeface="Cambria Math"/>
              </a:rPr>
              <a:t>𝐼𝐼</a:t>
            </a:r>
            <a:r>
              <a:rPr dirty="0" baseline="-15325" sz="2175" spc="-427">
                <a:latin typeface="Cambria Math"/>
                <a:cs typeface="Cambria Math"/>
              </a:rPr>
              <a:t>𝑠𝑠</a:t>
            </a:r>
            <a:r>
              <a:rPr dirty="0" sz="2000" spc="-285">
                <a:latin typeface="Cambria Math"/>
                <a:cs typeface="Cambria Math"/>
              </a:rPr>
              <a:t>𝑒𝑒</a:t>
            </a:r>
            <a:r>
              <a:rPr dirty="0" baseline="30092" sz="1800" spc="-427">
                <a:latin typeface="Cambria Math"/>
                <a:cs typeface="Cambria Math"/>
              </a:rPr>
              <a:t>𝑉𝑉</a:t>
            </a:r>
            <a:r>
              <a:rPr dirty="0" baseline="11574" sz="1800" spc="-427">
                <a:latin typeface="Cambria Math"/>
                <a:cs typeface="Cambria Math"/>
              </a:rPr>
              <a:t>𝑡𝑡𝑡</a:t>
            </a:r>
            <a:r>
              <a:rPr dirty="0" baseline="11574" sz="1800" spc="450">
                <a:latin typeface="Cambria Math"/>
                <a:cs typeface="Cambria Math"/>
              </a:rPr>
              <a:t> </a:t>
            </a:r>
            <a:r>
              <a:rPr dirty="0" sz="2000">
                <a:latin typeface="Cambria Math"/>
                <a:cs typeface="Cambria Math"/>
              </a:rPr>
              <a:t>⋅</a:t>
            </a:r>
            <a:r>
              <a:rPr dirty="0" sz="2000" spc="-5">
                <a:latin typeface="Cambria Math"/>
                <a:cs typeface="Cambria Math"/>
              </a:rPr>
              <a:t> </a:t>
            </a:r>
            <a:r>
              <a:rPr dirty="0" sz="2000" spc="-655">
                <a:latin typeface="Cambria Math"/>
                <a:cs typeface="Cambria Math"/>
              </a:rPr>
              <a:t>𝑅𝑅</a:t>
            </a:r>
            <a:r>
              <a:rPr dirty="0" sz="2000" spc="70">
                <a:latin typeface="Cambria Math"/>
                <a:cs typeface="Cambria Math"/>
              </a:rPr>
              <a:t> </a:t>
            </a:r>
            <a:r>
              <a:rPr dirty="0" sz="2000">
                <a:latin typeface="Cambria Math"/>
                <a:cs typeface="Cambria Math"/>
              </a:rPr>
              <a:t>+</a:t>
            </a:r>
            <a:r>
              <a:rPr dirty="0" sz="2000" spc="10">
                <a:latin typeface="Cambria Math"/>
                <a:cs typeface="Cambria Math"/>
              </a:rPr>
              <a:t> </a:t>
            </a:r>
            <a:r>
              <a:rPr dirty="0" sz="2000" spc="-919">
                <a:latin typeface="Cambria Math"/>
                <a:cs typeface="Cambria Math"/>
              </a:rPr>
              <a:t>𝑉𝑉</a:t>
            </a:r>
            <a:r>
              <a:rPr dirty="0" baseline="-15325" sz="2175" spc="-562">
                <a:latin typeface="Cambria Math"/>
                <a:cs typeface="Cambria Math"/>
              </a:rPr>
              <a:t>𝑑𝑑</a:t>
            </a:r>
            <a:r>
              <a:rPr dirty="0" baseline="-15325" sz="2175" spc="562">
                <a:latin typeface="Cambria Math"/>
                <a:cs typeface="Cambria Math"/>
              </a:rPr>
              <a:t> </a:t>
            </a:r>
            <a:r>
              <a:rPr dirty="0" sz="2000">
                <a:latin typeface="Cambria Math"/>
                <a:cs typeface="Cambria Math"/>
              </a:rPr>
              <a:t>=</a:t>
            </a:r>
            <a:r>
              <a:rPr dirty="0" sz="2000" spc="125">
                <a:latin typeface="Cambria Math"/>
                <a:cs typeface="Cambria Math"/>
              </a:rPr>
              <a:t> </a:t>
            </a:r>
            <a:r>
              <a:rPr dirty="0" sz="2000" spc="-1220">
                <a:latin typeface="Cambria Math"/>
                <a:cs typeface="Cambria Math"/>
              </a:rPr>
              <a:t>𝑉𝑉</a:t>
            </a:r>
            <a:r>
              <a:rPr dirty="0" baseline="-15325" sz="2175" spc="-390">
                <a:latin typeface="Cambria Math"/>
                <a:cs typeface="Cambria Math"/>
              </a:rPr>
              <a:t>𝑠𝑠</a:t>
            </a:r>
            <a:r>
              <a:rPr dirty="0" baseline="-15325" sz="2175">
                <a:latin typeface="Cambria Math"/>
                <a:cs typeface="Cambria Math"/>
              </a:rPr>
              <a:t>	</a:t>
            </a:r>
            <a:r>
              <a:rPr dirty="0" sz="2000" spc="-25">
                <a:latin typeface="Calibri"/>
                <a:cs typeface="Calibri"/>
              </a:rPr>
              <a:t>(3)</a:t>
            </a:r>
            <a:endParaRPr sz="2000">
              <a:latin typeface="Calibri"/>
              <a:cs typeface="Calibri"/>
            </a:endParaRPr>
          </a:p>
          <a:p>
            <a:pPr marL="358140" marR="134620" indent="-320040">
              <a:lnSpc>
                <a:spcPct val="80000"/>
              </a:lnSpc>
              <a:spcBef>
                <a:spcPts val="1930"/>
              </a:spcBef>
              <a:buClr>
                <a:srgbClr val="A7B788"/>
              </a:buClr>
              <a:buSzPct val="59090"/>
              <a:buFont typeface="Wingdings"/>
              <a:buChar char=""/>
              <a:tabLst>
                <a:tab pos="358140" algn="l"/>
              </a:tabLst>
            </a:pPr>
            <a:r>
              <a:rPr dirty="0" sz="2200">
                <a:latin typeface="Calibri"/>
                <a:cs typeface="Calibri"/>
              </a:rPr>
              <a:t>Solving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(3)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amounts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to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solving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the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system </a:t>
            </a:r>
            <a:r>
              <a:rPr dirty="0" sz="2200">
                <a:latin typeface="Calibri"/>
                <a:cs typeface="Calibri"/>
              </a:rPr>
              <a:t>of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two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equations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given</a:t>
            </a:r>
            <a:r>
              <a:rPr dirty="0" sz="2200" spc="-5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by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(1)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and</a:t>
            </a:r>
            <a:r>
              <a:rPr dirty="0" sz="2200" spc="-55">
                <a:latin typeface="Calibri"/>
                <a:cs typeface="Calibri"/>
              </a:rPr>
              <a:t> </a:t>
            </a:r>
            <a:r>
              <a:rPr dirty="0" sz="2200" spc="-25">
                <a:latin typeface="Calibri"/>
                <a:cs typeface="Calibri"/>
              </a:rPr>
              <a:t>(2)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765045" y="2973657"/>
            <a:ext cx="14414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-405">
                <a:latin typeface="Cambria Math"/>
                <a:cs typeface="Cambria Math"/>
              </a:rPr>
              <a:t>𝑑𝑑</a:t>
            </a:r>
            <a:endParaRPr sz="1450">
              <a:latin typeface="Cambria Math"/>
              <a:cs typeface="Cambria Math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2478785" y="3038932"/>
            <a:ext cx="231775" cy="17145"/>
          </a:xfrm>
          <a:custGeom>
            <a:avLst/>
            <a:gdLst/>
            <a:ahLst/>
            <a:cxnLst/>
            <a:rect l="l" t="t" r="r" b="b"/>
            <a:pathLst>
              <a:path w="231775" h="17144">
                <a:moveTo>
                  <a:pt x="231648" y="0"/>
                </a:moveTo>
                <a:lnTo>
                  <a:pt x="0" y="0"/>
                </a:lnTo>
                <a:lnTo>
                  <a:pt x="0" y="16763"/>
                </a:lnTo>
                <a:lnTo>
                  <a:pt x="231648" y="16763"/>
                </a:lnTo>
                <a:lnTo>
                  <a:pt x="2316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3013710" y="3038932"/>
            <a:ext cx="175260" cy="17145"/>
          </a:xfrm>
          <a:custGeom>
            <a:avLst/>
            <a:gdLst/>
            <a:ahLst/>
            <a:cxnLst/>
            <a:rect l="l" t="t" r="r" b="b"/>
            <a:pathLst>
              <a:path w="175260" h="17144">
                <a:moveTo>
                  <a:pt x="175260" y="0"/>
                </a:moveTo>
                <a:lnTo>
                  <a:pt x="0" y="0"/>
                </a:lnTo>
                <a:lnTo>
                  <a:pt x="0" y="16763"/>
                </a:lnTo>
                <a:lnTo>
                  <a:pt x="175260" y="16763"/>
                </a:lnTo>
                <a:lnTo>
                  <a:pt x="175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658873" y="2853262"/>
            <a:ext cx="156019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325755" algn="l"/>
              </a:tabLst>
            </a:pPr>
            <a:r>
              <a:rPr dirty="0" sz="2000" spc="-415">
                <a:latin typeface="Cambria Math"/>
                <a:cs typeface="Cambria Math"/>
              </a:rPr>
              <a:t>𝐼𝐼</a:t>
            </a:r>
            <a:r>
              <a:rPr dirty="0" sz="2000">
                <a:latin typeface="Cambria Math"/>
                <a:cs typeface="Cambria Math"/>
              </a:rPr>
              <a:t>	=</a:t>
            </a:r>
            <a:r>
              <a:rPr dirty="0" sz="2000" spc="100">
                <a:latin typeface="Cambria Math"/>
                <a:cs typeface="Cambria Math"/>
              </a:rPr>
              <a:t> </a:t>
            </a:r>
            <a:r>
              <a:rPr dirty="0" sz="2000" spc="-20">
                <a:latin typeface="Cambria Math"/>
                <a:cs typeface="Cambria Math"/>
              </a:rPr>
              <a:t>−</a:t>
            </a:r>
            <a:r>
              <a:rPr dirty="0" sz="2000" spc="-100">
                <a:latin typeface="Cambria Math"/>
                <a:cs typeface="Cambria Math"/>
              </a:rPr>
              <a:t> </a:t>
            </a:r>
            <a:r>
              <a:rPr dirty="0" baseline="44061" sz="2175" spc="-555">
                <a:latin typeface="Cambria Math"/>
                <a:cs typeface="Cambria Math"/>
              </a:rPr>
              <a:t>𝑉𝑉</a:t>
            </a:r>
            <a:r>
              <a:rPr dirty="0" baseline="39351" sz="1800" spc="-555">
                <a:latin typeface="Cambria Math"/>
                <a:cs typeface="Cambria Math"/>
              </a:rPr>
              <a:t>𝑑𝑑</a:t>
            </a:r>
            <a:r>
              <a:rPr dirty="0" baseline="39351" sz="1800" spc="345">
                <a:latin typeface="Cambria Math"/>
                <a:cs typeface="Cambria Math"/>
              </a:rPr>
              <a:t> </a:t>
            </a:r>
            <a:r>
              <a:rPr dirty="0" sz="2000">
                <a:latin typeface="Cambria Math"/>
                <a:cs typeface="Cambria Math"/>
              </a:rPr>
              <a:t>+</a:t>
            </a:r>
            <a:r>
              <a:rPr dirty="0" sz="2000" spc="10">
                <a:latin typeface="Cambria Math"/>
                <a:cs typeface="Cambria Math"/>
              </a:rPr>
              <a:t> </a:t>
            </a:r>
            <a:r>
              <a:rPr dirty="0" baseline="44061" sz="2175" spc="-727">
                <a:latin typeface="Cambria Math"/>
                <a:cs typeface="Cambria Math"/>
              </a:rPr>
              <a:t>𝑉𝑉</a:t>
            </a:r>
            <a:r>
              <a:rPr dirty="0" baseline="39351" sz="1800" spc="-727">
                <a:latin typeface="Cambria Math"/>
                <a:cs typeface="Cambria Math"/>
              </a:rPr>
              <a:t>𝑠𝑠</a:t>
            </a:r>
            <a:endParaRPr baseline="39351" sz="1800">
              <a:latin typeface="Cambria Math"/>
              <a:cs typeface="Cambria Math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8085073" y="2853262"/>
            <a:ext cx="30797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25">
                <a:latin typeface="Calibri"/>
                <a:cs typeface="Calibri"/>
              </a:rPr>
              <a:t>(1)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2571750" y="3550246"/>
            <a:ext cx="290830" cy="12700"/>
          </a:xfrm>
          <a:custGeom>
            <a:avLst/>
            <a:gdLst/>
            <a:ahLst/>
            <a:cxnLst/>
            <a:rect l="l" t="t" r="r" b="b"/>
            <a:pathLst>
              <a:path w="290830" h="12700">
                <a:moveTo>
                  <a:pt x="290322" y="0"/>
                </a:moveTo>
                <a:lnTo>
                  <a:pt x="0" y="0"/>
                </a:lnTo>
                <a:lnTo>
                  <a:pt x="0" y="12191"/>
                </a:lnTo>
                <a:lnTo>
                  <a:pt x="290322" y="12191"/>
                </a:lnTo>
                <a:lnTo>
                  <a:pt x="2903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2479801" y="2989472"/>
            <a:ext cx="717550" cy="539750"/>
          </a:xfrm>
          <a:prstGeom prst="rect">
            <a:avLst/>
          </a:prstGeom>
        </p:spPr>
        <p:txBody>
          <a:bodyPr wrap="square" lIns="0" tIns="7302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575"/>
              </a:spcBef>
              <a:tabLst>
                <a:tab pos="556895" algn="l"/>
              </a:tabLst>
            </a:pPr>
            <a:r>
              <a:rPr dirty="0" sz="1450" spc="-480">
                <a:latin typeface="Cambria Math"/>
                <a:cs typeface="Cambria Math"/>
              </a:rPr>
              <a:t>𝑅𝑅</a:t>
            </a:r>
            <a:r>
              <a:rPr dirty="0" sz="1450">
                <a:latin typeface="Cambria Math"/>
                <a:cs typeface="Cambria Math"/>
              </a:rPr>
              <a:t>	</a:t>
            </a:r>
            <a:r>
              <a:rPr dirty="0" sz="1450" spc="-480">
                <a:latin typeface="Cambria Math"/>
                <a:cs typeface="Cambria Math"/>
              </a:rPr>
              <a:t>𝑅𝑅</a:t>
            </a:r>
            <a:endParaRPr sz="1450">
              <a:latin typeface="Cambria Math"/>
              <a:cs typeface="Cambria Math"/>
            </a:endParaRPr>
          </a:p>
          <a:p>
            <a:pPr marL="127000">
              <a:lnSpc>
                <a:spcPct val="100000"/>
              </a:lnSpc>
              <a:spcBef>
                <a:spcPts val="390"/>
              </a:spcBef>
            </a:pPr>
            <a:r>
              <a:rPr dirty="0" sz="1200" spc="-325">
                <a:latin typeface="Cambria Math"/>
                <a:cs typeface="Cambria Math"/>
              </a:rPr>
              <a:t>𝑉𝑉</a:t>
            </a:r>
            <a:r>
              <a:rPr dirty="0" baseline="-18518" sz="1800" spc="-487">
                <a:latin typeface="Cambria Math"/>
                <a:cs typeface="Cambria Math"/>
              </a:rPr>
              <a:t>𝑑𝑑</a:t>
            </a:r>
            <a:endParaRPr baseline="-18518" sz="1800">
              <a:latin typeface="Cambria Math"/>
              <a:cs typeface="Cambria Math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876300" y="3345208"/>
            <a:ext cx="7207884" cy="1299845"/>
          </a:xfrm>
          <a:prstGeom prst="rect">
            <a:avLst/>
          </a:prstGeom>
        </p:spPr>
        <p:txBody>
          <a:bodyPr wrap="square" lIns="0" tIns="184785" rIns="0" bIns="0" rtlCol="0" vert="horz">
            <a:spAutoFit/>
          </a:bodyPr>
          <a:lstStyle/>
          <a:p>
            <a:pPr marL="820419">
              <a:lnSpc>
                <a:spcPct val="100000"/>
              </a:lnSpc>
              <a:spcBef>
                <a:spcPts val="1455"/>
              </a:spcBef>
            </a:pPr>
            <a:r>
              <a:rPr dirty="0" sz="2000" spc="-450">
                <a:latin typeface="Cambria Math"/>
                <a:cs typeface="Cambria Math"/>
              </a:rPr>
              <a:t>𝐼𝐼</a:t>
            </a:r>
            <a:r>
              <a:rPr dirty="0" baseline="-15325" sz="2175" spc="-675">
                <a:latin typeface="Cambria Math"/>
                <a:cs typeface="Cambria Math"/>
              </a:rPr>
              <a:t>𝑑𝑑</a:t>
            </a:r>
            <a:r>
              <a:rPr dirty="0" baseline="-15325" sz="2175" spc="577">
                <a:latin typeface="Cambria Math"/>
                <a:cs typeface="Cambria Math"/>
              </a:rPr>
              <a:t> </a:t>
            </a:r>
            <a:r>
              <a:rPr dirty="0" sz="2000">
                <a:latin typeface="Cambria Math"/>
                <a:cs typeface="Cambria Math"/>
              </a:rPr>
              <a:t>=</a:t>
            </a:r>
            <a:r>
              <a:rPr dirty="0" sz="2000" spc="114">
                <a:latin typeface="Cambria Math"/>
                <a:cs typeface="Cambria Math"/>
              </a:rPr>
              <a:t> </a:t>
            </a:r>
            <a:r>
              <a:rPr dirty="0" sz="2000" spc="-295">
                <a:latin typeface="Cambria Math"/>
                <a:cs typeface="Cambria Math"/>
              </a:rPr>
              <a:t>𝐼𝐼</a:t>
            </a:r>
            <a:r>
              <a:rPr dirty="0" baseline="-15325" sz="2175" spc="-442">
                <a:latin typeface="Cambria Math"/>
                <a:cs typeface="Cambria Math"/>
              </a:rPr>
              <a:t>𝑠𝑠</a:t>
            </a:r>
            <a:r>
              <a:rPr dirty="0" sz="2000" spc="-295">
                <a:latin typeface="Cambria Math"/>
                <a:cs typeface="Cambria Math"/>
              </a:rPr>
              <a:t>𝑒𝑒</a:t>
            </a:r>
            <a:r>
              <a:rPr dirty="0" baseline="30092" sz="1800" spc="-442">
                <a:latin typeface="Cambria Math"/>
                <a:cs typeface="Cambria Math"/>
              </a:rPr>
              <a:t>𝑉𝑉</a:t>
            </a:r>
            <a:r>
              <a:rPr dirty="0" baseline="11574" sz="1800" spc="-442">
                <a:latin typeface="Cambria Math"/>
                <a:cs typeface="Cambria Math"/>
              </a:rPr>
              <a:t>𝑡𝑡𝑡</a:t>
            </a:r>
            <a:endParaRPr baseline="11574" sz="18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1355"/>
              </a:spcBef>
            </a:pPr>
            <a:r>
              <a:rPr dirty="0" sz="14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400" spc="484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Equation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(1)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is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equation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for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line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–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load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line</a:t>
            </a:r>
            <a:endParaRPr sz="20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dirty="0" sz="14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400" spc="80">
                <a:solidFill>
                  <a:srgbClr val="6E6E74"/>
                </a:solidFill>
                <a:latin typeface="Times New Roman"/>
                <a:cs typeface="Times New Roman"/>
              </a:rPr>
              <a:t>  </a:t>
            </a:r>
            <a:r>
              <a:rPr dirty="0" sz="2000">
                <a:latin typeface="Calibri"/>
                <a:cs typeface="Calibri"/>
              </a:rPr>
              <a:t>Equation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(2)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is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exponential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forward-</a:t>
            </a:r>
            <a:r>
              <a:rPr dirty="0" sz="2000">
                <a:latin typeface="Calibri"/>
                <a:cs typeface="Calibri"/>
              </a:rPr>
              <a:t>biased diode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characteristic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8085073" y="3517725"/>
            <a:ext cx="30797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25">
                <a:latin typeface="Calibri"/>
                <a:cs typeface="Calibri"/>
              </a:rPr>
              <a:t>(2)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97840" y="4774412"/>
            <a:ext cx="7348220" cy="1529080"/>
          </a:xfrm>
          <a:prstGeom prst="rect">
            <a:avLst/>
          </a:prstGeom>
        </p:spPr>
        <p:txBody>
          <a:bodyPr wrap="square" lIns="0" tIns="31114" rIns="0" bIns="0" rtlCol="0" vert="horz">
            <a:spAutoFit/>
          </a:bodyPr>
          <a:lstStyle/>
          <a:p>
            <a:pPr marL="370205" indent="-319405">
              <a:lnSpc>
                <a:spcPct val="100000"/>
              </a:lnSpc>
              <a:spcBef>
                <a:spcPts val="244"/>
              </a:spcBef>
              <a:buClr>
                <a:srgbClr val="A7B788"/>
              </a:buClr>
              <a:buSzPct val="59090"/>
              <a:buFont typeface="Wingdings"/>
              <a:buChar char=""/>
              <a:tabLst>
                <a:tab pos="370205" algn="l"/>
              </a:tabLst>
            </a:pPr>
            <a:r>
              <a:rPr dirty="0" sz="2200">
                <a:latin typeface="Calibri"/>
                <a:cs typeface="Calibri"/>
              </a:rPr>
              <a:t>Solution</a:t>
            </a:r>
            <a:r>
              <a:rPr dirty="0" sz="2200" spc="-7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is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the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values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of</a:t>
            </a:r>
            <a:r>
              <a:rPr dirty="0" sz="2200" spc="-20">
                <a:latin typeface="Calibri"/>
                <a:cs typeface="Calibri"/>
              </a:rPr>
              <a:t> </a:t>
            </a:r>
            <a:r>
              <a:rPr dirty="0" sz="2200" spc="-994">
                <a:latin typeface="Cambria Math"/>
                <a:cs typeface="Cambria Math"/>
              </a:rPr>
              <a:t>𝑉𝑉</a:t>
            </a:r>
            <a:r>
              <a:rPr dirty="0" baseline="-15625" sz="2400" spc="-607">
                <a:latin typeface="Cambria Math"/>
                <a:cs typeface="Cambria Math"/>
              </a:rPr>
              <a:t>𝑑𝑑</a:t>
            </a:r>
            <a:r>
              <a:rPr dirty="0" baseline="-15625" sz="2400" spc="427">
                <a:latin typeface="Cambria Math"/>
                <a:cs typeface="Cambria Math"/>
              </a:rPr>
              <a:t> </a:t>
            </a:r>
            <a:r>
              <a:rPr dirty="0" sz="2200">
                <a:latin typeface="Calibri"/>
                <a:cs typeface="Calibri"/>
              </a:rPr>
              <a:t>and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 spc="-490">
                <a:latin typeface="Cambria Math"/>
                <a:cs typeface="Cambria Math"/>
              </a:rPr>
              <a:t>𝐼𝐼</a:t>
            </a:r>
            <a:r>
              <a:rPr dirty="0" baseline="-15625" sz="2400" spc="-735">
                <a:latin typeface="Cambria Math"/>
                <a:cs typeface="Cambria Math"/>
              </a:rPr>
              <a:t>𝑑𝑑</a:t>
            </a:r>
            <a:r>
              <a:rPr dirty="0" baseline="-15625" sz="2400" spc="442">
                <a:latin typeface="Cambria Math"/>
                <a:cs typeface="Cambria Math"/>
              </a:rPr>
              <a:t> </a:t>
            </a:r>
            <a:r>
              <a:rPr dirty="0" sz="2200">
                <a:latin typeface="Calibri"/>
                <a:cs typeface="Calibri"/>
              </a:rPr>
              <a:t>that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satisfy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both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equations</a:t>
            </a:r>
            <a:endParaRPr sz="2200">
              <a:latin typeface="Calibri"/>
              <a:cs typeface="Calibri"/>
            </a:endParaRPr>
          </a:p>
          <a:p>
            <a:pPr marL="416559">
              <a:lnSpc>
                <a:spcPct val="100000"/>
              </a:lnSpc>
              <a:spcBef>
                <a:spcPts val="125"/>
              </a:spcBef>
            </a:pPr>
            <a:r>
              <a:rPr dirty="0" sz="14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400" spc="484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Point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where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b="1" i="1">
                <a:latin typeface="Calibri"/>
                <a:cs typeface="Calibri"/>
              </a:rPr>
              <a:t>two</a:t>
            </a:r>
            <a:r>
              <a:rPr dirty="0" sz="2000" spc="-45" b="1" i="1">
                <a:latin typeface="Calibri"/>
                <a:cs typeface="Calibri"/>
              </a:rPr>
              <a:t> </a:t>
            </a:r>
            <a:r>
              <a:rPr dirty="0" sz="2000" b="1" i="1">
                <a:latin typeface="Calibri"/>
                <a:cs typeface="Calibri"/>
              </a:rPr>
              <a:t>curves</a:t>
            </a:r>
            <a:r>
              <a:rPr dirty="0" sz="2000" spc="-40" b="1" i="1">
                <a:latin typeface="Calibri"/>
                <a:cs typeface="Calibri"/>
              </a:rPr>
              <a:t> </a:t>
            </a:r>
            <a:r>
              <a:rPr dirty="0" sz="2000" spc="-10" b="1" i="1">
                <a:latin typeface="Calibri"/>
                <a:cs typeface="Calibri"/>
              </a:rPr>
              <a:t>intersect</a:t>
            </a:r>
            <a:endParaRPr sz="2000">
              <a:latin typeface="Calibri"/>
              <a:cs typeface="Calibri"/>
            </a:endParaRPr>
          </a:p>
          <a:p>
            <a:pPr marL="416559">
              <a:lnSpc>
                <a:spcPct val="100000"/>
              </a:lnSpc>
              <a:spcBef>
                <a:spcPts val="120"/>
              </a:spcBef>
            </a:pPr>
            <a:r>
              <a:rPr dirty="0" sz="14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400" spc="80">
                <a:solidFill>
                  <a:srgbClr val="6E6E74"/>
                </a:solidFill>
                <a:latin typeface="Times New Roman"/>
                <a:cs typeface="Times New Roman"/>
              </a:rPr>
              <a:t> 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b="1" i="1">
                <a:latin typeface="Calibri"/>
                <a:cs typeface="Calibri"/>
              </a:rPr>
              <a:t>DC</a:t>
            </a:r>
            <a:r>
              <a:rPr dirty="0" sz="2000" spc="-15" b="1" i="1">
                <a:latin typeface="Calibri"/>
                <a:cs typeface="Calibri"/>
              </a:rPr>
              <a:t> </a:t>
            </a:r>
            <a:r>
              <a:rPr dirty="0" sz="2000" b="1" i="1">
                <a:latin typeface="Calibri"/>
                <a:cs typeface="Calibri"/>
              </a:rPr>
              <a:t>operating</a:t>
            </a:r>
            <a:r>
              <a:rPr dirty="0" sz="2000" spc="-45" b="1" i="1">
                <a:latin typeface="Calibri"/>
                <a:cs typeface="Calibri"/>
              </a:rPr>
              <a:t> </a:t>
            </a:r>
            <a:r>
              <a:rPr dirty="0" sz="2000" spc="-10" b="1" i="1">
                <a:latin typeface="Calibri"/>
                <a:cs typeface="Calibri"/>
              </a:rPr>
              <a:t>point</a:t>
            </a:r>
            <a:endParaRPr sz="2000">
              <a:latin typeface="Calibri"/>
              <a:cs typeface="Calibri"/>
            </a:endParaRPr>
          </a:p>
          <a:p>
            <a:pPr marL="370205" indent="-319405">
              <a:lnSpc>
                <a:spcPct val="100000"/>
              </a:lnSpc>
              <a:spcBef>
                <a:spcPts val="1365"/>
              </a:spcBef>
              <a:buClr>
                <a:srgbClr val="A7B788"/>
              </a:buClr>
              <a:buSzPct val="59090"/>
              <a:buFont typeface="Wingdings"/>
              <a:buChar char=""/>
              <a:tabLst>
                <a:tab pos="370205" algn="l"/>
              </a:tabLst>
            </a:pPr>
            <a:r>
              <a:rPr dirty="0" sz="2200">
                <a:latin typeface="Calibri"/>
                <a:cs typeface="Calibri"/>
              </a:rPr>
              <a:t>Finding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this</a:t>
            </a:r>
            <a:r>
              <a:rPr dirty="0" sz="2200" spc="-2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solution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graphically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is</a:t>
            </a:r>
            <a:r>
              <a:rPr dirty="0" sz="2200" spc="-10">
                <a:latin typeface="Calibri"/>
                <a:cs typeface="Calibri"/>
              </a:rPr>
              <a:t> </a:t>
            </a:r>
            <a:r>
              <a:rPr dirty="0" sz="2200" spc="-20" b="1" i="1">
                <a:latin typeface="Calibri"/>
                <a:cs typeface="Calibri"/>
              </a:rPr>
              <a:t>load-</a:t>
            </a:r>
            <a:r>
              <a:rPr dirty="0" sz="2200" b="1" i="1">
                <a:latin typeface="Calibri"/>
                <a:cs typeface="Calibri"/>
              </a:rPr>
              <a:t>line</a:t>
            </a:r>
            <a:r>
              <a:rPr dirty="0" sz="2200" spc="-30" b="1" i="1">
                <a:latin typeface="Calibri"/>
                <a:cs typeface="Calibri"/>
              </a:rPr>
              <a:t> </a:t>
            </a:r>
            <a:r>
              <a:rPr dirty="0" sz="2200" spc="-10" b="1" i="1">
                <a:latin typeface="Calibri"/>
                <a:cs typeface="Calibri"/>
              </a:rPr>
              <a:t>analysis</a:t>
            </a:r>
            <a:endParaRPr sz="2200">
              <a:latin typeface="Calibri"/>
              <a:cs typeface="Calibri"/>
            </a:endParaRPr>
          </a:p>
        </p:txBody>
      </p:sp>
      <p:pic>
        <p:nvPicPr>
          <p:cNvPr id="16" name="object 1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11704" y="1275315"/>
            <a:ext cx="2324519" cy="1483886"/>
          </a:xfrm>
          <a:prstGeom prst="rect">
            <a:avLst/>
          </a:prstGeom>
        </p:spPr>
      </p:pic>
      <p:sp>
        <p:nvSpPr>
          <p:cNvPr id="17" name="object 17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18" name="object 1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57043" y="2078673"/>
            <a:ext cx="5117465" cy="4105910"/>
            <a:chOff x="2157043" y="2078673"/>
            <a:chExt cx="5117465" cy="410591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57043" y="2078673"/>
              <a:ext cx="5117037" cy="4105663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4246054" y="2667763"/>
              <a:ext cx="895985" cy="18415"/>
            </a:xfrm>
            <a:custGeom>
              <a:avLst/>
              <a:gdLst/>
              <a:ahLst/>
              <a:cxnLst/>
              <a:rect l="l" t="t" r="r" b="b"/>
              <a:pathLst>
                <a:path w="895985" h="18414">
                  <a:moveTo>
                    <a:pt x="895540" y="17983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4246054" y="2624847"/>
              <a:ext cx="77470" cy="88900"/>
            </a:xfrm>
            <a:custGeom>
              <a:avLst/>
              <a:gdLst/>
              <a:ahLst/>
              <a:cxnLst/>
              <a:rect l="l" t="t" r="r" b="b"/>
              <a:pathLst>
                <a:path w="77470" h="88900">
                  <a:moveTo>
                    <a:pt x="75285" y="88887"/>
                  </a:moveTo>
                  <a:lnTo>
                    <a:pt x="0" y="42913"/>
                  </a:lnTo>
                  <a:lnTo>
                    <a:pt x="77076" y="0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36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 spc="-20"/>
              <a:t>Load-</a:t>
            </a:r>
            <a:r>
              <a:rPr dirty="0" sz="4000"/>
              <a:t>Line</a:t>
            </a:r>
            <a:r>
              <a:rPr dirty="0" sz="4000" spc="40"/>
              <a:t> </a:t>
            </a:r>
            <a:r>
              <a:rPr dirty="0" sz="4000" spc="-10"/>
              <a:t>Analysis</a:t>
            </a:r>
            <a:endParaRPr sz="4000"/>
          </a:p>
        </p:txBody>
      </p:sp>
      <p:sp>
        <p:nvSpPr>
          <p:cNvPr id="8" name="object 8" descr=""/>
          <p:cNvSpPr txBox="1"/>
          <p:nvPr/>
        </p:nvSpPr>
        <p:spPr>
          <a:xfrm>
            <a:off x="5219964" y="2380741"/>
            <a:ext cx="126746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Calibri"/>
                <a:cs typeface="Calibri"/>
              </a:rPr>
              <a:t>Diode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I-</a:t>
            </a:r>
            <a:r>
              <a:rPr dirty="0" sz="1800" spc="-50">
                <a:latin typeface="Calibri"/>
                <a:cs typeface="Calibri"/>
              </a:rPr>
              <a:t>V </a:t>
            </a:r>
            <a:r>
              <a:rPr dirty="0" sz="1800" spc="-10">
                <a:latin typeface="Calibri"/>
                <a:cs typeface="Calibri"/>
              </a:rPr>
              <a:t>characteristic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1667255" y="2581655"/>
            <a:ext cx="6075045" cy="3371850"/>
            <a:chOff x="1667255" y="2581655"/>
            <a:chExt cx="6075045" cy="3371850"/>
          </a:xfrm>
        </p:grpSpPr>
        <p:sp>
          <p:nvSpPr>
            <p:cNvPr id="10" name="object 10" descr=""/>
            <p:cNvSpPr/>
            <p:nvPr/>
          </p:nvSpPr>
          <p:spPr>
            <a:xfrm>
              <a:off x="5371465" y="4349614"/>
              <a:ext cx="725805" cy="541020"/>
            </a:xfrm>
            <a:custGeom>
              <a:avLst/>
              <a:gdLst/>
              <a:ahLst/>
              <a:cxnLst/>
              <a:rect l="l" t="t" r="r" b="b"/>
              <a:pathLst>
                <a:path w="725804" h="541020">
                  <a:moveTo>
                    <a:pt x="678294" y="426719"/>
                  </a:moveTo>
                  <a:lnTo>
                    <a:pt x="672045" y="426719"/>
                  </a:lnTo>
                  <a:lnTo>
                    <a:pt x="659815" y="430529"/>
                  </a:lnTo>
                  <a:lnTo>
                    <a:pt x="628459" y="463549"/>
                  </a:lnTo>
                  <a:lnTo>
                    <a:pt x="621245" y="491489"/>
                  </a:lnTo>
                  <a:lnTo>
                    <a:pt x="623620" y="504189"/>
                  </a:lnTo>
                  <a:lnTo>
                    <a:pt x="626236" y="509269"/>
                  </a:lnTo>
                  <a:lnTo>
                    <a:pt x="634326" y="520699"/>
                  </a:lnTo>
                  <a:lnTo>
                    <a:pt x="650900" y="532129"/>
                  </a:lnTo>
                  <a:lnTo>
                    <a:pt x="654888" y="533399"/>
                  </a:lnTo>
                  <a:lnTo>
                    <a:pt x="662762" y="537209"/>
                  </a:lnTo>
                  <a:lnTo>
                    <a:pt x="666330" y="538479"/>
                  </a:lnTo>
                  <a:lnTo>
                    <a:pt x="672706" y="541019"/>
                  </a:lnTo>
                  <a:lnTo>
                    <a:pt x="684149" y="541019"/>
                  </a:lnTo>
                  <a:lnTo>
                    <a:pt x="684923" y="539749"/>
                  </a:lnTo>
                  <a:lnTo>
                    <a:pt x="685342" y="538479"/>
                  </a:lnTo>
                  <a:lnTo>
                    <a:pt x="686219" y="538479"/>
                  </a:lnTo>
                  <a:lnTo>
                    <a:pt x="686689" y="537209"/>
                  </a:lnTo>
                  <a:lnTo>
                    <a:pt x="687920" y="535939"/>
                  </a:lnTo>
                  <a:lnTo>
                    <a:pt x="688466" y="534669"/>
                  </a:lnTo>
                  <a:lnTo>
                    <a:pt x="689267" y="532129"/>
                  </a:lnTo>
                  <a:lnTo>
                    <a:pt x="689508" y="532129"/>
                  </a:lnTo>
                  <a:lnTo>
                    <a:pt x="689622" y="530859"/>
                  </a:lnTo>
                  <a:lnTo>
                    <a:pt x="689190" y="529589"/>
                  </a:lnTo>
                  <a:lnTo>
                    <a:pt x="688873" y="529589"/>
                  </a:lnTo>
                  <a:lnTo>
                    <a:pt x="687666" y="528319"/>
                  </a:lnTo>
                  <a:lnTo>
                    <a:pt x="686333" y="528319"/>
                  </a:lnTo>
                  <a:lnTo>
                    <a:pt x="682523" y="527049"/>
                  </a:lnTo>
                  <a:lnTo>
                    <a:pt x="680161" y="527049"/>
                  </a:lnTo>
                  <a:lnTo>
                    <a:pt x="674497" y="525779"/>
                  </a:lnTo>
                  <a:lnTo>
                    <a:pt x="671296" y="524509"/>
                  </a:lnTo>
                  <a:lnTo>
                    <a:pt x="664133" y="521969"/>
                  </a:lnTo>
                  <a:lnTo>
                    <a:pt x="639318" y="491489"/>
                  </a:lnTo>
                  <a:lnTo>
                    <a:pt x="639762" y="487679"/>
                  </a:lnTo>
                  <a:lnTo>
                    <a:pt x="642594" y="478789"/>
                  </a:lnTo>
                  <a:lnTo>
                    <a:pt x="644779" y="473709"/>
                  </a:lnTo>
                  <a:lnTo>
                    <a:pt x="647738" y="468629"/>
                  </a:lnTo>
                  <a:lnTo>
                    <a:pt x="673084" y="468629"/>
                  </a:lnTo>
                  <a:lnTo>
                    <a:pt x="654900" y="457199"/>
                  </a:lnTo>
                  <a:lnTo>
                    <a:pt x="657199" y="454659"/>
                  </a:lnTo>
                  <a:lnTo>
                    <a:pt x="659879" y="450849"/>
                  </a:lnTo>
                  <a:lnTo>
                    <a:pt x="666026" y="447039"/>
                  </a:lnTo>
                  <a:lnTo>
                    <a:pt x="669290" y="444499"/>
                  </a:lnTo>
                  <a:lnTo>
                    <a:pt x="676236" y="441959"/>
                  </a:lnTo>
                  <a:lnTo>
                    <a:pt x="713727" y="441959"/>
                  </a:lnTo>
                  <a:lnTo>
                    <a:pt x="710374" y="439419"/>
                  </a:lnTo>
                  <a:lnTo>
                    <a:pt x="697445" y="430529"/>
                  </a:lnTo>
                  <a:lnTo>
                    <a:pt x="691121" y="427989"/>
                  </a:lnTo>
                  <a:lnTo>
                    <a:pt x="678294" y="426719"/>
                  </a:lnTo>
                  <a:close/>
                </a:path>
                <a:path w="725804" h="541020">
                  <a:moveTo>
                    <a:pt x="673084" y="468629"/>
                  </a:moveTo>
                  <a:lnTo>
                    <a:pt x="647738" y="468629"/>
                  </a:lnTo>
                  <a:lnTo>
                    <a:pt x="705421" y="505459"/>
                  </a:lnTo>
                  <a:lnTo>
                    <a:pt x="710933" y="505459"/>
                  </a:lnTo>
                  <a:lnTo>
                    <a:pt x="712635" y="504189"/>
                  </a:lnTo>
                  <a:lnTo>
                    <a:pt x="714184" y="501649"/>
                  </a:lnTo>
                  <a:lnTo>
                    <a:pt x="719429" y="492759"/>
                  </a:lnTo>
                  <a:lnTo>
                    <a:pt x="721982" y="487679"/>
                  </a:lnTo>
                  <a:lnTo>
                    <a:pt x="722346" y="486409"/>
                  </a:lnTo>
                  <a:lnTo>
                    <a:pt x="701370" y="486409"/>
                  </a:lnTo>
                  <a:lnTo>
                    <a:pt x="673084" y="468629"/>
                  </a:lnTo>
                  <a:close/>
                </a:path>
                <a:path w="725804" h="541020">
                  <a:moveTo>
                    <a:pt x="713727" y="441959"/>
                  </a:moveTo>
                  <a:lnTo>
                    <a:pt x="679881" y="441959"/>
                  </a:lnTo>
                  <a:lnTo>
                    <a:pt x="687527" y="443229"/>
                  </a:lnTo>
                  <a:lnTo>
                    <a:pt x="691388" y="444499"/>
                  </a:lnTo>
                  <a:lnTo>
                    <a:pt x="702805" y="450849"/>
                  </a:lnTo>
                  <a:lnTo>
                    <a:pt x="707047" y="457199"/>
                  </a:lnTo>
                  <a:lnTo>
                    <a:pt x="708888" y="471169"/>
                  </a:lnTo>
                  <a:lnTo>
                    <a:pt x="706691" y="478789"/>
                  </a:lnTo>
                  <a:lnTo>
                    <a:pt x="701370" y="486409"/>
                  </a:lnTo>
                  <a:lnTo>
                    <a:pt x="722346" y="486409"/>
                  </a:lnTo>
                  <a:lnTo>
                    <a:pt x="725258" y="476249"/>
                  </a:lnTo>
                  <a:lnTo>
                    <a:pt x="725614" y="471169"/>
                  </a:lnTo>
                  <a:lnTo>
                    <a:pt x="725703" y="469899"/>
                  </a:lnTo>
                  <a:lnTo>
                    <a:pt x="724179" y="458469"/>
                  </a:lnTo>
                  <a:lnTo>
                    <a:pt x="722122" y="453389"/>
                  </a:lnTo>
                  <a:lnTo>
                    <a:pt x="715403" y="443229"/>
                  </a:lnTo>
                  <a:lnTo>
                    <a:pt x="713727" y="441959"/>
                  </a:lnTo>
                  <a:close/>
                </a:path>
                <a:path w="725804" h="541020">
                  <a:moveTo>
                    <a:pt x="619137" y="383539"/>
                  </a:moveTo>
                  <a:lnTo>
                    <a:pt x="588899" y="383539"/>
                  </a:lnTo>
                  <a:lnTo>
                    <a:pt x="593686" y="384809"/>
                  </a:lnTo>
                  <a:lnTo>
                    <a:pt x="600621" y="388619"/>
                  </a:lnTo>
                  <a:lnTo>
                    <a:pt x="602932" y="391159"/>
                  </a:lnTo>
                  <a:lnTo>
                    <a:pt x="606120" y="396239"/>
                  </a:lnTo>
                  <a:lnTo>
                    <a:pt x="606971" y="398779"/>
                  </a:lnTo>
                  <a:lnTo>
                    <a:pt x="607085" y="402589"/>
                  </a:lnTo>
                  <a:lnTo>
                    <a:pt x="607186" y="405129"/>
                  </a:lnTo>
                  <a:lnTo>
                    <a:pt x="606691" y="408939"/>
                  </a:lnTo>
                  <a:lnTo>
                    <a:pt x="604507" y="415289"/>
                  </a:lnTo>
                  <a:lnTo>
                    <a:pt x="602437" y="419099"/>
                  </a:lnTo>
                  <a:lnTo>
                    <a:pt x="567854" y="475042"/>
                  </a:lnTo>
                  <a:lnTo>
                    <a:pt x="567816" y="476249"/>
                  </a:lnTo>
                  <a:lnTo>
                    <a:pt x="568045" y="477519"/>
                  </a:lnTo>
                  <a:lnTo>
                    <a:pt x="568858" y="478789"/>
                  </a:lnTo>
                  <a:lnTo>
                    <a:pt x="569531" y="478789"/>
                  </a:lnTo>
                  <a:lnTo>
                    <a:pt x="571398" y="480059"/>
                  </a:lnTo>
                  <a:lnTo>
                    <a:pt x="572643" y="481329"/>
                  </a:lnTo>
                  <a:lnTo>
                    <a:pt x="575741" y="482599"/>
                  </a:lnTo>
                  <a:lnTo>
                    <a:pt x="577037" y="483869"/>
                  </a:lnTo>
                  <a:lnTo>
                    <a:pt x="579221" y="485139"/>
                  </a:lnTo>
                  <a:lnTo>
                    <a:pt x="583501" y="485139"/>
                  </a:lnTo>
                  <a:lnTo>
                    <a:pt x="583819" y="483869"/>
                  </a:lnTo>
                  <a:lnTo>
                    <a:pt x="620102" y="426719"/>
                  </a:lnTo>
                  <a:lnTo>
                    <a:pt x="622820" y="420369"/>
                  </a:lnTo>
                  <a:lnTo>
                    <a:pt x="626148" y="410209"/>
                  </a:lnTo>
                  <a:lnTo>
                    <a:pt x="626783" y="406399"/>
                  </a:lnTo>
                  <a:lnTo>
                    <a:pt x="626021" y="396239"/>
                  </a:lnTo>
                  <a:lnTo>
                    <a:pt x="624484" y="392429"/>
                  </a:lnTo>
                  <a:lnTo>
                    <a:pt x="619137" y="383539"/>
                  </a:lnTo>
                  <a:close/>
                </a:path>
                <a:path w="725804" h="541020">
                  <a:moveTo>
                    <a:pt x="525386" y="448309"/>
                  </a:moveTo>
                  <a:lnTo>
                    <a:pt x="521487" y="448309"/>
                  </a:lnTo>
                  <a:lnTo>
                    <a:pt x="522401" y="449579"/>
                  </a:lnTo>
                  <a:lnTo>
                    <a:pt x="524446" y="449579"/>
                  </a:lnTo>
                  <a:lnTo>
                    <a:pt x="525386" y="448309"/>
                  </a:lnTo>
                  <a:close/>
                </a:path>
                <a:path w="725804" h="541020">
                  <a:moveTo>
                    <a:pt x="568147" y="351789"/>
                  </a:moveTo>
                  <a:lnTo>
                    <a:pt x="564413" y="351789"/>
                  </a:lnTo>
                  <a:lnTo>
                    <a:pt x="564057" y="353059"/>
                  </a:lnTo>
                  <a:lnTo>
                    <a:pt x="510158" y="439419"/>
                  </a:lnTo>
                  <a:lnTo>
                    <a:pt x="510006" y="439419"/>
                  </a:lnTo>
                  <a:lnTo>
                    <a:pt x="510006" y="440689"/>
                  </a:lnTo>
                  <a:lnTo>
                    <a:pt x="510235" y="440689"/>
                  </a:lnTo>
                  <a:lnTo>
                    <a:pt x="511124" y="441959"/>
                  </a:lnTo>
                  <a:lnTo>
                    <a:pt x="511809" y="443229"/>
                  </a:lnTo>
                  <a:lnTo>
                    <a:pt x="513664" y="444499"/>
                  </a:lnTo>
                  <a:lnTo>
                    <a:pt x="514883" y="445769"/>
                  </a:lnTo>
                  <a:lnTo>
                    <a:pt x="517982" y="447039"/>
                  </a:lnTo>
                  <a:lnTo>
                    <a:pt x="519315" y="448309"/>
                  </a:lnTo>
                  <a:lnTo>
                    <a:pt x="525780" y="448309"/>
                  </a:lnTo>
                  <a:lnTo>
                    <a:pt x="563321" y="388619"/>
                  </a:lnTo>
                  <a:lnTo>
                    <a:pt x="570966" y="386079"/>
                  </a:lnTo>
                  <a:lnTo>
                    <a:pt x="577608" y="384809"/>
                  </a:lnTo>
                  <a:lnTo>
                    <a:pt x="588899" y="383539"/>
                  </a:lnTo>
                  <a:lnTo>
                    <a:pt x="619137" y="383539"/>
                  </a:lnTo>
                  <a:lnTo>
                    <a:pt x="614959" y="379729"/>
                  </a:lnTo>
                  <a:lnTo>
                    <a:pt x="606175" y="373379"/>
                  </a:lnTo>
                  <a:lnTo>
                    <a:pt x="570801" y="373379"/>
                  </a:lnTo>
                  <a:lnTo>
                    <a:pt x="578154" y="361949"/>
                  </a:lnTo>
                  <a:lnTo>
                    <a:pt x="578319" y="360679"/>
                  </a:lnTo>
                  <a:lnTo>
                    <a:pt x="578307" y="359409"/>
                  </a:lnTo>
                  <a:lnTo>
                    <a:pt x="578142" y="359409"/>
                  </a:lnTo>
                  <a:lnTo>
                    <a:pt x="577494" y="358139"/>
                  </a:lnTo>
                  <a:lnTo>
                    <a:pt x="576897" y="358139"/>
                  </a:lnTo>
                  <a:lnTo>
                    <a:pt x="575183" y="356869"/>
                  </a:lnTo>
                  <a:lnTo>
                    <a:pt x="574065" y="355599"/>
                  </a:lnTo>
                  <a:lnTo>
                    <a:pt x="571220" y="354329"/>
                  </a:lnTo>
                  <a:lnTo>
                    <a:pt x="570026" y="353059"/>
                  </a:lnTo>
                  <a:lnTo>
                    <a:pt x="568147" y="351789"/>
                  </a:lnTo>
                  <a:close/>
                </a:path>
                <a:path w="725804" h="541020">
                  <a:moveTo>
                    <a:pt x="481203" y="420369"/>
                  </a:moveTo>
                  <a:lnTo>
                    <a:pt x="476910" y="420369"/>
                  </a:lnTo>
                  <a:lnTo>
                    <a:pt x="477812" y="421639"/>
                  </a:lnTo>
                  <a:lnTo>
                    <a:pt x="480809" y="421639"/>
                  </a:lnTo>
                  <a:lnTo>
                    <a:pt x="481203" y="420369"/>
                  </a:lnTo>
                  <a:close/>
                </a:path>
                <a:path w="725804" h="541020">
                  <a:moveTo>
                    <a:pt x="523773" y="323849"/>
                  </a:moveTo>
                  <a:lnTo>
                    <a:pt x="519811" y="323849"/>
                  </a:lnTo>
                  <a:lnTo>
                    <a:pt x="519442" y="325119"/>
                  </a:lnTo>
                  <a:lnTo>
                    <a:pt x="465581" y="411479"/>
                  </a:lnTo>
                  <a:lnTo>
                    <a:pt x="465429" y="411479"/>
                  </a:lnTo>
                  <a:lnTo>
                    <a:pt x="465429" y="412749"/>
                  </a:lnTo>
                  <a:lnTo>
                    <a:pt x="465658" y="412749"/>
                  </a:lnTo>
                  <a:lnTo>
                    <a:pt x="466534" y="414019"/>
                  </a:lnTo>
                  <a:lnTo>
                    <a:pt x="467220" y="415289"/>
                  </a:lnTo>
                  <a:lnTo>
                    <a:pt x="469087" y="416559"/>
                  </a:lnTo>
                  <a:lnTo>
                    <a:pt x="470306" y="417829"/>
                  </a:lnTo>
                  <a:lnTo>
                    <a:pt x="473405" y="419099"/>
                  </a:lnTo>
                  <a:lnTo>
                    <a:pt x="474738" y="420369"/>
                  </a:lnTo>
                  <a:lnTo>
                    <a:pt x="481507" y="420369"/>
                  </a:lnTo>
                  <a:lnTo>
                    <a:pt x="535184" y="333795"/>
                  </a:lnTo>
                  <a:lnTo>
                    <a:pt x="535152" y="332739"/>
                  </a:lnTo>
                  <a:lnTo>
                    <a:pt x="534936" y="332739"/>
                  </a:lnTo>
                  <a:lnTo>
                    <a:pt x="534123" y="331469"/>
                  </a:lnTo>
                  <a:lnTo>
                    <a:pt x="533450" y="330199"/>
                  </a:lnTo>
                  <a:lnTo>
                    <a:pt x="531596" y="328929"/>
                  </a:lnTo>
                  <a:lnTo>
                    <a:pt x="530339" y="327659"/>
                  </a:lnTo>
                  <a:lnTo>
                    <a:pt x="527240" y="326389"/>
                  </a:lnTo>
                  <a:lnTo>
                    <a:pt x="525945" y="325119"/>
                  </a:lnTo>
                  <a:lnTo>
                    <a:pt x="523773" y="323849"/>
                  </a:lnTo>
                  <a:close/>
                </a:path>
                <a:path w="725804" h="541020">
                  <a:moveTo>
                    <a:pt x="505053" y="255269"/>
                  </a:moveTo>
                  <a:lnTo>
                    <a:pt x="500710" y="255269"/>
                  </a:lnTo>
                  <a:lnTo>
                    <a:pt x="421005" y="383539"/>
                  </a:lnTo>
                  <a:lnTo>
                    <a:pt x="420852" y="383539"/>
                  </a:lnTo>
                  <a:lnTo>
                    <a:pt x="420852" y="384809"/>
                  </a:lnTo>
                  <a:lnTo>
                    <a:pt x="421081" y="384809"/>
                  </a:lnTo>
                  <a:lnTo>
                    <a:pt x="421957" y="386079"/>
                  </a:lnTo>
                  <a:lnTo>
                    <a:pt x="422643" y="387349"/>
                  </a:lnTo>
                  <a:lnTo>
                    <a:pt x="424510" y="388619"/>
                  </a:lnTo>
                  <a:lnTo>
                    <a:pt x="425729" y="389889"/>
                  </a:lnTo>
                  <a:lnTo>
                    <a:pt x="428828" y="391159"/>
                  </a:lnTo>
                  <a:lnTo>
                    <a:pt x="430161" y="392429"/>
                  </a:lnTo>
                  <a:lnTo>
                    <a:pt x="432333" y="393699"/>
                  </a:lnTo>
                  <a:lnTo>
                    <a:pt x="436232" y="393699"/>
                  </a:lnTo>
                  <a:lnTo>
                    <a:pt x="436613" y="392429"/>
                  </a:lnTo>
                  <a:lnTo>
                    <a:pt x="436930" y="392429"/>
                  </a:lnTo>
                  <a:lnTo>
                    <a:pt x="516280" y="265490"/>
                  </a:lnTo>
                  <a:lnTo>
                    <a:pt x="516472" y="265490"/>
                  </a:lnTo>
                  <a:lnTo>
                    <a:pt x="516445" y="264159"/>
                  </a:lnTo>
                  <a:lnTo>
                    <a:pt x="516229" y="262889"/>
                  </a:lnTo>
                  <a:lnTo>
                    <a:pt x="515404" y="261619"/>
                  </a:lnTo>
                  <a:lnTo>
                    <a:pt x="514730" y="261619"/>
                  </a:lnTo>
                  <a:lnTo>
                    <a:pt x="512876" y="260349"/>
                  </a:lnTo>
                  <a:lnTo>
                    <a:pt x="511619" y="259079"/>
                  </a:lnTo>
                  <a:lnTo>
                    <a:pt x="508533" y="256539"/>
                  </a:lnTo>
                  <a:lnTo>
                    <a:pt x="507225" y="256539"/>
                  </a:lnTo>
                  <a:lnTo>
                    <a:pt x="505053" y="255269"/>
                  </a:lnTo>
                  <a:close/>
                </a:path>
                <a:path w="725804" h="541020">
                  <a:moveTo>
                    <a:pt x="586181" y="369569"/>
                  </a:moveTo>
                  <a:lnTo>
                    <a:pt x="578954" y="370839"/>
                  </a:lnTo>
                  <a:lnTo>
                    <a:pt x="570801" y="373379"/>
                  </a:lnTo>
                  <a:lnTo>
                    <a:pt x="606175" y="373379"/>
                  </a:lnTo>
                  <a:lnTo>
                    <a:pt x="604418" y="372109"/>
                  </a:lnTo>
                  <a:lnTo>
                    <a:pt x="598830" y="370839"/>
                  </a:lnTo>
                  <a:lnTo>
                    <a:pt x="586181" y="369569"/>
                  </a:lnTo>
                  <a:close/>
                </a:path>
                <a:path w="725804" h="541020">
                  <a:moveTo>
                    <a:pt x="346278" y="336549"/>
                  </a:moveTo>
                  <a:lnTo>
                    <a:pt x="342633" y="336549"/>
                  </a:lnTo>
                  <a:lnTo>
                    <a:pt x="343446" y="337819"/>
                  </a:lnTo>
                  <a:lnTo>
                    <a:pt x="345363" y="337819"/>
                  </a:lnTo>
                  <a:lnTo>
                    <a:pt x="346278" y="336549"/>
                  </a:lnTo>
                  <a:close/>
                </a:path>
                <a:path w="725804" h="541020">
                  <a:moveTo>
                    <a:pt x="359636" y="316229"/>
                  </a:moveTo>
                  <a:lnTo>
                    <a:pt x="340118" y="316229"/>
                  </a:lnTo>
                  <a:lnTo>
                    <a:pt x="332752" y="327659"/>
                  </a:lnTo>
                  <a:lnTo>
                    <a:pt x="332600" y="328929"/>
                  </a:lnTo>
                  <a:lnTo>
                    <a:pt x="332854" y="330199"/>
                  </a:lnTo>
                  <a:lnTo>
                    <a:pt x="333717" y="331469"/>
                  </a:lnTo>
                  <a:lnTo>
                    <a:pt x="334340" y="331469"/>
                  </a:lnTo>
                  <a:lnTo>
                    <a:pt x="335940" y="332739"/>
                  </a:lnTo>
                  <a:lnTo>
                    <a:pt x="337007" y="334009"/>
                  </a:lnTo>
                  <a:lnTo>
                    <a:pt x="339598" y="335279"/>
                  </a:lnTo>
                  <a:lnTo>
                    <a:pt x="340702" y="336549"/>
                  </a:lnTo>
                  <a:lnTo>
                    <a:pt x="346976" y="336549"/>
                  </a:lnTo>
                  <a:lnTo>
                    <a:pt x="359636" y="316229"/>
                  </a:lnTo>
                  <a:close/>
                </a:path>
                <a:path w="725804" h="541020">
                  <a:moveTo>
                    <a:pt x="337350" y="213359"/>
                  </a:moveTo>
                  <a:lnTo>
                    <a:pt x="304101" y="232409"/>
                  </a:lnTo>
                  <a:lnTo>
                    <a:pt x="283235" y="270509"/>
                  </a:lnTo>
                  <a:lnTo>
                    <a:pt x="282194" y="276859"/>
                  </a:lnTo>
                  <a:lnTo>
                    <a:pt x="282405" y="284479"/>
                  </a:lnTo>
                  <a:lnTo>
                    <a:pt x="282511" y="288289"/>
                  </a:lnTo>
                  <a:lnTo>
                    <a:pt x="312534" y="318769"/>
                  </a:lnTo>
                  <a:lnTo>
                    <a:pt x="332600" y="318769"/>
                  </a:lnTo>
                  <a:lnTo>
                    <a:pt x="340118" y="316229"/>
                  </a:lnTo>
                  <a:lnTo>
                    <a:pt x="359636" y="316229"/>
                  </a:lnTo>
                  <a:lnTo>
                    <a:pt x="366756" y="304799"/>
                  </a:lnTo>
                  <a:lnTo>
                    <a:pt x="320573" y="304799"/>
                  </a:lnTo>
                  <a:lnTo>
                    <a:pt x="316014" y="303529"/>
                  </a:lnTo>
                  <a:lnTo>
                    <a:pt x="301244" y="284479"/>
                  </a:lnTo>
                  <a:lnTo>
                    <a:pt x="301842" y="276859"/>
                  </a:lnTo>
                  <a:lnTo>
                    <a:pt x="323723" y="238759"/>
                  </a:lnTo>
                  <a:lnTo>
                    <a:pt x="338327" y="231139"/>
                  </a:lnTo>
                  <a:lnTo>
                    <a:pt x="372210" y="231139"/>
                  </a:lnTo>
                  <a:lnTo>
                    <a:pt x="370128" y="227329"/>
                  </a:lnTo>
                  <a:lnTo>
                    <a:pt x="366255" y="223519"/>
                  </a:lnTo>
                  <a:lnTo>
                    <a:pt x="355282" y="217169"/>
                  </a:lnTo>
                  <a:lnTo>
                    <a:pt x="349288" y="214629"/>
                  </a:lnTo>
                  <a:lnTo>
                    <a:pt x="337350" y="213359"/>
                  </a:lnTo>
                  <a:close/>
                </a:path>
                <a:path w="725804" h="541020">
                  <a:moveTo>
                    <a:pt x="544118" y="288289"/>
                  </a:moveTo>
                  <a:lnTo>
                    <a:pt x="539686" y="289559"/>
                  </a:lnTo>
                  <a:lnTo>
                    <a:pt x="537438" y="292099"/>
                  </a:lnTo>
                  <a:lnTo>
                    <a:pt x="532891" y="298449"/>
                  </a:lnTo>
                  <a:lnTo>
                    <a:pt x="532041" y="302259"/>
                  </a:lnTo>
                  <a:lnTo>
                    <a:pt x="533146" y="306069"/>
                  </a:lnTo>
                  <a:lnTo>
                    <a:pt x="535241" y="308609"/>
                  </a:lnTo>
                  <a:lnTo>
                    <a:pt x="542620" y="313689"/>
                  </a:lnTo>
                  <a:lnTo>
                    <a:pt x="550024" y="313689"/>
                  </a:lnTo>
                  <a:lnTo>
                    <a:pt x="552284" y="311149"/>
                  </a:lnTo>
                  <a:lnTo>
                    <a:pt x="554570" y="307339"/>
                  </a:lnTo>
                  <a:lnTo>
                    <a:pt x="556818" y="303529"/>
                  </a:lnTo>
                  <a:lnTo>
                    <a:pt x="557669" y="300989"/>
                  </a:lnTo>
                  <a:lnTo>
                    <a:pt x="556577" y="297179"/>
                  </a:lnTo>
                  <a:lnTo>
                    <a:pt x="554469" y="294639"/>
                  </a:lnTo>
                  <a:lnTo>
                    <a:pt x="547090" y="289559"/>
                  </a:lnTo>
                  <a:lnTo>
                    <a:pt x="544118" y="288289"/>
                  </a:lnTo>
                  <a:close/>
                </a:path>
                <a:path w="725804" h="541020">
                  <a:moveTo>
                    <a:pt x="372210" y="231139"/>
                  </a:moveTo>
                  <a:lnTo>
                    <a:pt x="346252" y="231139"/>
                  </a:lnTo>
                  <a:lnTo>
                    <a:pt x="350215" y="232409"/>
                  </a:lnTo>
                  <a:lnTo>
                    <a:pt x="358482" y="237489"/>
                  </a:lnTo>
                  <a:lnTo>
                    <a:pt x="361746" y="241299"/>
                  </a:lnTo>
                  <a:lnTo>
                    <a:pt x="366191" y="251459"/>
                  </a:lnTo>
                  <a:lnTo>
                    <a:pt x="367779" y="259079"/>
                  </a:lnTo>
                  <a:lnTo>
                    <a:pt x="368731" y="266699"/>
                  </a:lnTo>
                  <a:lnTo>
                    <a:pt x="347433" y="300989"/>
                  </a:lnTo>
                  <a:lnTo>
                    <a:pt x="343039" y="302259"/>
                  </a:lnTo>
                  <a:lnTo>
                    <a:pt x="339077" y="303529"/>
                  </a:lnTo>
                  <a:lnTo>
                    <a:pt x="332016" y="304799"/>
                  </a:lnTo>
                  <a:lnTo>
                    <a:pt x="366756" y="304799"/>
                  </a:lnTo>
                  <a:lnTo>
                    <a:pt x="400778" y="250189"/>
                  </a:lnTo>
                  <a:lnTo>
                    <a:pt x="379158" y="250189"/>
                  </a:lnTo>
                  <a:lnTo>
                    <a:pt x="377761" y="242569"/>
                  </a:lnTo>
                  <a:lnTo>
                    <a:pt x="375678" y="237489"/>
                  </a:lnTo>
                  <a:lnTo>
                    <a:pt x="372210" y="231139"/>
                  </a:lnTo>
                  <a:close/>
                </a:path>
                <a:path w="725804" h="541020">
                  <a:moveTo>
                    <a:pt x="244005" y="273049"/>
                  </a:moveTo>
                  <a:lnTo>
                    <a:pt x="241655" y="273049"/>
                  </a:lnTo>
                  <a:lnTo>
                    <a:pt x="242519" y="274319"/>
                  </a:lnTo>
                  <a:lnTo>
                    <a:pt x="244005" y="273049"/>
                  </a:lnTo>
                  <a:close/>
                </a:path>
                <a:path w="725804" h="541020">
                  <a:moveTo>
                    <a:pt x="256072" y="255269"/>
                  </a:moveTo>
                  <a:lnTo>
                    <a:pt x="236981" y="255269"/>
                  </a:lnTo>
                  <a:lnTo>
                    <a:pt x="231143" y="265490"/>
                  </a:lnTo>
                  <a:lnTo>
                    <a:pt x="231457" y="266699"/>
                  </a:lnTo>
                  <a:lnTo>
                    <a:pt x="231990" y="267969"/>
                  </a:lnTo>
                  <a:lnTo>
                    <a:pt x="233705" y="269239"/>
                  </a:lnTo>
                  <a:lnTo>
                    <a:pt x="234949" y="270509"/>
                  </a:lnTo>
                  <a:lnTo>
                    <a:pt x="238302" y="271779"/>
                  </a:lnTo>
                  <a:lnTo>
                    <a:pt x="239648" y="273049"/>
                  </a:lnTo>
                  <a:lnTo>
                    <a:pt x="245084" y="273049"/>
                  </a:lnTo>
                  <a:lnTo>
                    <a:pt x="256072" y="255269"/>
                  </a:lnTo>
                  <a:close/>
                </a:path>
                <a:path w="725804" h="541020">
                  <a:moveTo>
                    <a:pt x="218617" y="193039"/>
                  </a:moveTo>
                  <a:lnTo>
                    <a:pt x="208381" y="193039"/>
                  </a:lnTo>
                  <a:lnTo>
                    <a:pt x="203733" y="194309"/>
                  </a:lnTo>
                  <a:lnTo>
                    <a:pt x="183586" y="224789"/>
                  </a:lnTo>
                  <a:lnTo>
                    <a:pt x="183781" y="227329"/>
                  </a:lnTo>
                  <a:lnTo>
                    <a:pt x="212775" y="256539"/>
                  </a:lnTo>
                  <a:lnTo>
                    <a:pt x="224688" y="257809"/>
                  </a:lnTo>
                  <a:lnTo>
                    <a:pt x="230771" y="257809"/>
                  </a:lnTo>
                  <a:lnTo>
                    <a:pt x="236981" y="255269"/>
                  </a:lnTo>
                  <a:lnTo>
                    <a:pt x="256072" y="255269"/>
                  </a:lnTo>
                  <a:lnTo>
                    <a:pt x="262351" y="245109"/>
                  </a:lnTo>
                  <a:lnTo>
                    <a:pt x="220776" y="245109"/>
                  </a:lnTo>
                  <a:lnTo>
                    <a:pt x="216331" y="242569"/>
                  </a:lnTo>
                  <a:lnTo>
                    <a:pt x="207187" y="237489"/>
                  </a:lnTo>
                  <a:lnTo>
                    <a:pt x="204076" y="233679"/>
                  </a:lnTo>
                  <a:lnTo>
                    <a:pt x="201726" y="224789"/>
                  </a:lnTo>
                  <a:lnTo>
                    <a:pt x="202526" y="220979"/>
                  </a:lnTo>
                  <a:lnTo>
                    <a:pt x="206908" y="213359"/>
                  </a:lnTo>
                  <a:lnTo>
                    <a:pt x="208826" y="212089"/>
                  </a:lnTo>
                  <a:lnTo>
                    <a:pt x="213271" y="208279"/>
                  </a:lnTo>
                  <a:lnTo>
                    <a:pt x="254817" y="208279"/>
                  </a:lnTo>
                  <a:lnTo>
                    <a:pt x="242582" y="200659"/>
                  </a:lnTo>
                  <a:lnTo>
                    <a:pt x="236245" y="198119"/>
                  </a:lnTo>
                  <a:lnTo>
                    <a:pt x="224193" y="194309"/>
                  </a:lnTo>
                  <a:lnTo>
                    <a:pt x="218617" y="193039"/>
                  </a:lnTo>
                  <a:close/>
                </a:path>
                <a:path w="725804" h="541020">
                  <a:moveTo>
                    <a:pt x="414794" y="199389"/>
                  </a:moveTo>
                  <a:lnTo>
                    <a:pt x="410387" y="199389"/>
                  </a:lnTo>
                  <a:lnTo>
                    <a:pt x="379158" y="250189"/>
                  </a:lnTo>
                  <a:lnTo>
                    <a:pt x="400778" y="250189"/>
                  </a:lnTo>
                  <a:lnTo>
                    <a:pt x="426097" y="209549"/>
                  </a:lnTo>
                  <a:lnTo>
                    <a:pt x="426161" y="208279"/>
                  </a:lnTo>
                  <a:lnTo>
                    <a:pt x="425932" y="207009"/>
                  </a:lnTo>
                  <a:lnTo>
                    <a:pt x="425069" y="205739"/>
                  </a:lnTo>
                  <a:lnTo>
                    <a:pt x="424408" y="205739"/>
                  </a:lnTo>
                  <a:lnTo>
                    <a:pt x="422579" y="204469"/>
                  </a:lnTo>
                  <a:lnTo>
                    <a:pt x="421335" y="203199"/>
                  </a:lnTo>
                  <a:lnTo>
                    <a:pt x="418249" y="200659"/>
                  </a:lnTo>
                  <a:lnTo>
                    <a:pt x="416953" y="200659"/>
                  </a:lnTo>
                  <a:lnTo>
                    <a:pt x="414794" y="199389"/>
                  </a:lnTo>
                  <a:close/>
                </a:path>
                <a:path w="725804" h="541020">
                  <a:moveTo>
                    <a:pt x="254817" y="208279"/>
                  </a:moveTo>
                  <a:lnTo>
                    <a:pt x="225094" y="208279"/>
                  </a:lnTo>
                  <a:lnTo>
                    <a:pt x="232308" y="210819"/>
                  </a:lnTo>
                  <a:lnTo>
                    <a:pt x="236258" y="213359"/>
                  </a:lnTo>
                  <a:lnTo>
                    <a:pt x="253898" y="223519"/>
                  </a:lnTo>
                  <a:lnTo>
                    <a:pt x="242595" y="242569"/>
                  </a:lnTo>
                  <a:lnTo>
                    <a:pt x="236054" y="243839"/>
                  </a:lnTo>
                  <a:lnTo>
                    <a:pt x="230390" y="245109"/>
                  </a:lnTo>
                  <a:lnTo>
                    <a:pt x="262351" y="245109"/>
                  </a:lnTo>
                  <a:lnTo>
                    <a:pt x="282757" y="212089"/>
                  </a:lnTo>
                  <a:lnTo>
                    <a:pt x="260934" y="212089"/>
                  </a:lnTo>
                  <a:lnTo>
                    <a:pt x="254817" y="208279"/>
                  </a:lnTo>
                  <a:close/>
                </a:path>
                <a:path w="725804" h="541020">
                  <a:moveTo>
                    <a:pt x="243573" y="152399"/>
                  </a:moveTo>
                  <a:lnTo>
                    <a:pt x="229120" y="152399"/>
                  </a:lnTo>
                  <a:lnTo>
                    <a:pt x="227533" y="154939"/>
                  </a:lnTo>
                  <a:lnTo>
                    <a:pt x="226644" y="156209"/>
                  </a:lnTo>
                  <a:lnTo>
                    <a:pt x="225069" y="158749"/>
                  </a:lnTo>
                  <a:lnTo>
                    <a:pt x="224586" y="158749"/>
                  </a:lnTo>
                  <a:lnTo>
                    <a:pt x="223850" y="161289"/>
                  </a:lnTo>
                  <a:lnTo>
                    <a:pt x="223647" y="161289"/>
                  </a:lnTo>
                  <a:lnTo>
                    <a:pt x="223685" y="163829"/>
                  </a:lnTo>
                  <a:lnTo>
                    <a:pt x="224129" y="165099"/>
                  </a:lnTo>
                  <a:lnTo>
                    <a:pt x="225755" y="165099"/>
                  </a:lnTo>
                  <a:lnTo>
                    <a:pt x="227190" y="166369"/>
                  </a:lnTo>
                  <a:lnTo>
                    <a:pt x="239966" y="166369"/>
                  </a:lnTo>
                  <a:lnTo>
                    <a:pt x="243281" y="167639"/>
                  </a:lnTo>
                  <a:lnTo>
                    <a:pt x="254279" y="171449"/>
                  </a:lnTo>
                  <a:lnTo>
                    <a:pt x="261721" y="176529"/>
                  </a:lnTo>
                  <a:lnTo>
                    <a:pt x="264490" y="177799"/>
                  </a:lnTo>
                  <a:lnTo>
                    <a:pt x="268350" y="182879"/>
                  </a:lnTo>
                  <a:lnTo>
                    <a:pt x="269557" y="185419"/>
                  </a:lnTo>
                  <a:lnTo>
                    <a:pt x="270560" y="190499"/>
                  </a:lnTo>
                  <a:lnTo>
                    <a:pt x="270370" y="193039"/>
                  </a:lnTo>
                  <a:lnTo>
                    <a:pt x="268605" y="199389"/>
                  </a:lnTo>
                  <a:lnTo>
                    <a:pt x="267131" y="203199"/>
                  </a:lnTo>
                  <a:lnTo>
                    <a:pt x="260934" y="212089"/>
                  </a:lnTo>
                  <a:lnTo>
                    <a:pt x="282757" y="212089"/>
                  </a:lnTo>
                  <a:lnTo>
                    <a:pt x="289356" y="190499"/>
                  </a:lnTo>
                  <a:lnTo>
                    <a:pt x="287413" y="181609"/>
                  </a:lnTo>
                  <a:lnTo>
                    <a:pt x="260769" y="158749"/>
                  </a:lnTo>
                  <a:lnTo>
                    <a:pt x="253580" y="154939"/>
                  </a:lnTo>
                  <a:lnTo>
                    <a:pt x="250139" y="153669"/>
                  </a:lnTo>
                  <a:lnTo>
                    <a:pt x="243573" y="152399"/>
                  </a:lnTo>
                  <a:close/>
                </a:path>
                <a:path w="725804" h="541020">
                  <a:moveTo>
                    <a:pt x="144208" y="92709"/>
                  </a:moveTo>
                  <a:lnTo>
                    <a:pt x="108330" y="110489"/>
                  </a:lnTo>
                  <a:lnTo>
                    <a:pt x="87731" y="149859"/>
                  </a:lnTo>
                  <a:lnTo>
                    <a:pt x="87515" y="153669"/>
                  </a:lnTo>
                  <a:lnTo>
                    <a:pt x="87443" y="154939"/>
                  </a:lnTo>
                  <a:lnTo>
                    <a:pt x="87371" y="156209"/>
                  </a:lnTo>
                  <a:lnTo>
                    <a:pt x="87299" y="157479"/>
                  </a:lnTo>
                  <a:lnTo>
                    <a:pt x="89268" y="168909"/>
                  </a:lnTo>
                  <a:lnTo>
                    <a:pt x="119176" y="199389"/>
                  </a:lnTo>
                  <a:lnTo>
                    <a:pt x="140106" y="204469"/>
                  </a:lnTo>
                  <a:lnTo>
                    <a:pt x="146710" y="203199"/>
                  </a:lnTo>
                  <a:lnTo>
                    <a:pt x="159257" y="199389"/>
                  </a:lnTo>
                  <a:lnTo>
                    <a:pt x="165138" y="196849"/>
                  </a:lnTo>
                  <a:lnTo>
                    <a:pt x="174728" y="187959"/>
                  </a:lnTo>
                  <a:lnTo>
                    <a:pt x="138887" y="187959"/>
                  </a:lnTo>
                  <a:lnTo>
                    <a:pt x="130086" y="186689"/>
                  </a:lnTo>
                  <a:lnTo>
                    <a:pt x="106548" y="157479"/>
                  </a:lnTo>
                  <a:lnTo>
                    <a:pt x="106489" y="154939"/>
                  </a:lnTo>
                  <a:lnTo>
                    <a:pt x="107289" y="151129"/>
                  </a:lnTo>
                  <a:lnTo>
                    <a:pt x="110705" y="140969"/>
                  </a:lnTo>
                  <a:lnTo>
                    <a:pt x="113017" y="137159"/>
                  </a:lnTo>
                  <a:lnTo>
                    <a:pt x="118973" y="126999"/>
                  </a:lnTo>
                  <a:lnTo>
                    <a:pt x="145643" y="109219"/>
                  </a:lnTo>
                  <a:lnTo>
                    <a:pt x="182041" y="109219"/>
                  </a:lnTo>
                  <a:lnTo>
                    <a:pt x="179311" y="106679"/>
                  </a:lnTo>
                  <a:lnTo>
                    <a:pt x="165061" y="97789"/>
                  </a:lnTo>
                  <a:lnTo>
                    <a:pt x="157987" y="95249"/>
                  </a:lnTo>
                  <a:lnTo>
                    <a:pt x="144208" y="92709"/>
                  </a:lnTo>
                  <a:close/>
                </a:path>
                <a:path w="725804" h="541020">
                  <a:moveTo>
                    <a:pt x="182041" y="109219"/>
                  </a:moveTo>
                  <a:lnTo>
                    <a:pt x="145643" y="109219"/>
                  </a:lnTo>
                  <a:lnTo>
                    <a:pt x="154381" y="110489"/>
                  </a:lnTo>
                  <a:lnTo>
                    <a:pt x="158876" y="111759"/>
                  </a:lnTo>
                  <a:lnTo>
                    <a:pt x="177926" y="142239"/>
                  </a:lnTo>
                  <a:lnTo>
                    <a:pt x="177088" y="147319"/>
                  </a:lnTo>
                  <a:lnTo>
                    <a:pt x="173685" y="156209"/>
                  </a:lnTo>
                  <a:lnTo>
                    <a:pt x="171386" y="161289"/>
                  </a:lnTo>
                  <a:lnTo>
                    <a:pt x="168503" y="165099"/>
                  </a:lnTo>
                  <a:lnTo>
                    <a:pt x="165430" y="170179"/>
                  </a:lnTo>
                  <a:lnTo>
                    <a:pt x="138887" y="187959"/>
                  </a:lnTo>
                  <a:lnTo>
                    <a:pt x="174728" y="187959"/>
                  </a:lnTo>
                  <a:lnTo>
                    <a:pt x="176098" y="186689"/>
                  </a:lnTo>
                  <a:lnTo>
                    <a:pt x="181000" y="181609"/>
                  </a:lnTo>
                  <a:lnTo>
                    <a:pt x="185343" y="173989"/>
                  </a:lnTo>
                  <a:lnTo>
                    <a:pt x="189801" y="167639"/>
                  </a:lnTo>
                  <a:lnTo>
                    <a:pt x="192938" y="160019"/>
                  </a:lnTo>
                  <a:lnTo>
                    <a:pt x="196570" y="147319"/>
                  </a:lnTo>
                  <a:lnTo>
                    <a:pt x="196905" y="142239"/>
                  </a:lnTo>
                  <a:lnTo>
                    <a:pt x="196989" y="140969"/>
                  </a:lnTo>
                  <a:lnTo>
                    <a:pt x="195021" y="128269"/>
                  </a:lnTo>
                  <a:lnTo>
                    <a:pt x="192570" y="121919"/>
                  </a:lnTo>
                  <a:lnTo>
                    <a:pt x="184772" y="111759"/>
                  </a:lnTo>
                  <a:lnTo>
                    <a:pt x="182041" y="109219"/>
                  </a:lnTo>
                  <a:close/>
                </a:path>
                <a:path w="725804" h="541020">
                  <a:moveTo>
                    <a:pt x="77698" y="0"/>
                  </a:moveTo>
                  <a:lnTo>
                    <a:pt x="73177" y="0"/>
                  </a:lnTo>
                  <a:lnTo>
                    <a:pt x="419" y="116839"/>
                  </a:lnTo>
                  <a:lnTo>
                    <a:pt x="0" y="119379"/>
                  </a:lnTo>
                  <a:lnTo>
                    <a:pt x="1358" y="121919"/>
                  </a:lnTo>
                  <a:lnTo>
                    <a:pt x="2425" y="124459"/>
                  </a:lnTo>
                  <a:lnTo>
                    <a:pt x="58572" y="158749"/>
                  </a:lnTo>
                  <a:lnTo>
                    <a:pt x="60947" y="158749"/>
                  </a:lnTo>
                  <a:lnTo>
                    <a:pt x="62268" y="157479"/>
                  </a:lnTo>
                  <a:lnTo>
                    <a:pt x="62928" y="157479"/>
                  </a:lnTo>
                  <a:lnTo>
                    <a:pt x="64249" y="156209"/>
                  </a:lnTo>
                  <a:lnTo>
                    <a:pt x="64973" y="154939"/>
                  </a:lnTo>
                  <a:lnTo>
                    <a:pt x="66547" y="152399"/>
                  </a:lnTo>
                  <a:lnTo>
                    <a:pt x="67157" y="151129"/>
                  </a:lnTo>
                  <a:lnTo>
                    <a:pt x="68008" y="149859"/>
                  </a:lnTo>
                  <a:lnTo>
                    <a:pt x="68249" y="148589"/>
                  </a:lnTo>
                  <a:lnTo>
                    <a:pt x="68262" y="146049"/>
                  </a:lnTo>
                  <a:lnTo>
                    <a:pt x="67792" y="144779"/>
                  </a:lnTo>
                  <a:lnTo>
                    <a:pt x="67398" y="144779"/>
                  </a:lnTo>
                  <a:lnTo>
                    <a:pt x="22910" y="116839"/>
                  </a:lnTo>
                  <a:lnTo>
                    <a:pt x="89501" y="10091"/>
                  </a:lnTo>
                  <a:lnTo>
                    <a:pt x="89573" y="8889"/>
                  </a:lnTo>
                  <a:lnTo>
                    <a:pt x="89319" y="8889"/>
                  </a:lnTo>
                  <a:lnTo>
                    <a:pt x="88341" y="7619"/>
                  </a:lnTo>
                  <a:lnTo>
                    <a:pt x="87617" y="6349"/>
                  </a:lnTo>
                  <a:lnTo>
                    <a:pt x="85737" y="5079"/>
                  </a:lnTo>
                  <a:lnTo>
                    <a:pt x="84480" y="3809"/>
                  </a:lnTo>
                  <a:lnTo>
                    <a:pt x="81381" y="2539"/>
                  </a:lnTo>
                  <a:lnTo>
                    <a:pt x="80035" y="1269"/>
                  </a:lnTo>
                  <a:lnTo>
                    <a:pt x="7769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2398394" y="2667380"/>
              <a:ext cx="457200" cy="457200"/>
            </a:xfrm>
            <a:custGeom>
              <a:avLst/>
              <a:gdLst/>
              <a:ahLst/>
              <a:cxnLst/>
              <a:rect l="l" t="t" r="r" b="b"/>
              <a:pathLst>
                <a:path w="457200" h="457200">
                  <a:moveTo>
                    <a:pt x="0" y="228600"/>
                  </a:moveTo>
                  <a:lnTo>
                    <a:pt x="4644" y="182529"/>
                  </a:lnTo>
                  <a:lnTo>
                    <a:pt x="17964" y="139619"/>
                  </a:lnTo>
                  <a:lnTo>
                    <a:pt x="39041" y="100788"/>
                  </a:lnTo>
                  <a:lnTo>
                    <a:pt x="66955" y="66955"/>
                  </a:lnTo>
                  <a:lnTo>
                    <a:pt x="100788" y="39041"/>
                  </a:lnTo>
                  <a:lnTo>
                    <a:pt x="139619" y="17964"/>
                  </a:lnTo>
                  <a:lnTo>
                    <a:pt x="182529" y="4644"/>
                  </a:lnTo>
                  <a:lnTo>
                    <a:pt x="228600" y="0"/>
                  </a:lnTo>
                  <a:lnTo>
                    <a:pt x="274670" y="4644"/>
                  </a:lnTo>
                  <a:lnTo>
                    <a:pt x="317580" y="17964"/>
                  </a:lnTo>
                  <a:lnTo>
                    <a:pt x="356411" y="39041"/>
                  </a:lnTo>
                  <a:lnTo>
                    <a:pt x="390244" y="66955"/>
                  </a:lnTo>
                  <a:lnTo>
                    <a:pt x="418158" y="100788"/>
                  </a:lnTo>
                  <a:lnTo>
                    <a:pt x="439235" y="139619"/>
                  </a:lnTo>
                  <a:lnTo>
                    <a:pt x="452555" y="182529"/>
                  </a:lnTo>
                  <a:lnTo>
                    <a:pt x="457200" y="228600"/>
                  </a:lnTo>
                  <a:lnTo>
                    <a:pt x="452555" y="274670"/>
                  </a:lnTo>
                  <a:lnTo>
                    <a:pt x="439235" y="317580"/>
                  </a:lnTo>
                  <a:lnTo>
                    <a:pt x="418158" y="356411"/>
                  </a:lnTo>
                  <a:lnTo>
                    <a:pt x="390244" y="390244"/>
                  </a:lnTo>
                  <a:lnTo>
                    <a:pt x="356411" y="418158"/>
                  </a:lnTo>
                  <a:lnTo>
                    <a:pt x="317580" y="439235"/>
                  </a:lnTo>
                  <a:lnTo>
                    <a:pt x="274670" y="452555"/>
                  </a:lnTo>
                  <a:lnTo>
                    <a:pt x="228600" y="457200"/>
                  </a:lnTo>
                  <a:lnTo>
                    <a:pt x="182529" y="452555"/>
                  </a:lnTo>
                  <a:lnTo>
                    <a:pt x="139619" y="439235"/>
                  </a:lnTo>
                  <a:lnTo>
                    <a:pt x="100788" y="418158"/>
                  </a:lnTo>
                  <a:lnTo>
                    <a:pt x="66955" y="390244"/>
                  </a:lnTo>
                  <a:lnTo>
                    <a:pt x="39041" y="356411"/>
                  </a:lnTo>
                  <a:lnTo>
                    <a:pt x="17964" y="317580"/>
                  </a:lnTo>
                  <a:lnTo>
                    <a:pt x="4644" y="274670"/>
                  </a:lnTo>
                  <a:lnTo>
                    <a:pt x="0" y="22860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3922395" y="3581780"/>
              <a:ext cx="457200" cy="457200"/>
            </a:xfrm>
            <a:custGeom>
              <a:avLst/>
              <a:gdLst/>
              <a:ahLst/>
              <a:cxnLst/>
              <a:rect l="l" t="t" r="r" b="b"/>
              <a:pathLst>
                <a:path w="457200" h="457200">
                  <a:moveTo>
                    <a:pt x="0" y="228600"/>
                  </a:moveTo>
                  <a:lnTo>
                    <a:pt x="4644" y="182529"/>
                  </a:lnTo>
                  <a:lnTo>
                    <a:pt x="17964" y="139619"/>
                  </a:lnTo>
                  <a:lnTo>
                    <a:pt x="39041" y="100788"/>
                  </a:lnTo>
                  <a:lnTo>
                    <a:pt x="66955" y="66955"/>
                  </a:lnTo>
                  <a:lnTo>
                    <a:pt x="100788" y="39041"/>
                  </a:lnTo>
                  <a:lnTo>
                    <a:pt x="139619" y="17964"/>
                  </a:lnTo>
                  <a:lnTo>
                    <a:pt x="182529" y="4644"/>
                  </a:lnTo>
                  <a:lnTo>
                    <a:pt x="228600" y="0"/>
                  </a:lnTo>
                  <a:lnTo>
                    <a:pt x="274670" y="4644"/>
                  </a:lnTo>
                  <a:lnTo>
                    <a:pt x="317580" y="17964"/>
                  </a:lnTo>
                  <a:lnTo>
                    <a:pt x="356411" y="39041"/>
                  </a:lnTo>
                  <a:lnTo>
                    <a:pt x="390244" y="66955"/>
                  </a:lnTo>
                  <a:lnTo>
                    <a:pt x="418158" y="100788"/>
                  </a:lnTo>
                  <a:lnTo>
                    <a:pt x="439235" y="139619"/>
                  </a:lnTo>
                  <a:lnTo>
                    <a:pt x="452555" y="182529"/>
                  </a:lnTo>
                  <a:lnTo>
                    <a:pt x="457200" y="228600"/>
                  </a:lnTo>
                  <a:lnTo>
                    <a:pt x="452555" y="274670"/>
                  </a:lnTo>
                  <a:lnTo>
                    <a:pt x="439235" y="317580"/>
                  </a:lnTo>
                  <a:lnTo>
                    <a:pt x="418158" y="356411"/>
                  </a:lnTo>
                  <a:lnTo>
                    <a:pt x="390244" y="390244"/>
                  </a:lnTo>
                  <a:lnTo>
                    <a:pt x="356411" y="418158"/>
                  </a:lnTo>
                  <a:lnTo>
                    <a:pt x="317580" y="439235"/>
                  </a:lnTo>
                  <a:lnTo>
                    <a:pt x="274670" y="452555"/>
                  </a:lnTo>
                  <a:lnTo>
                    <a:pt x="228600" y="457200"/>
                  </a:lnTo>
                  <a:lnTo>
                    <a:pt x="182529" y="452555"/>
                  </a:lnTo>
                  <a:lnTo>
                    <a:pt x="139619" y="439235"/>
                  </a:lnTo>
                  <a:lnTo>
                    <a:pt x="100788" y="418158"/>
                  </a:lnTo>
                  <a:lnTo>
                    <a:pt x="66955" y="390244"/>
                  </a:lnTo>
                  <a:lnTo>
                    <a:pt x="39041" y="356411"/>
                  </a:lnTo>
                  <a:lnTo>
                    <a:pt x="17964" y="317580"/>
                  </a:lnTo>
                  <a:lnTo>
                    <a:pt x="4644" y="274670"/>
                  </a:lnTo>
                  <a:lnTo>
                    <a:pt x="0" y="22860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6970395" y="5486780"/>
              <a:ext cx="457200" cy="457200"/>
            </a:xfrm>
            <a:custGeom>
              <a:avLst/>
              <a:gdLst/>
              <a:ahLst/>
              <a:cxnLst/>
              <a:rect l="l" t="t" r="r" b="b"/>
              <a:pathLst>
                <a:path w="457200" h="457200">
                  <a:moveTo>
                    <a:pt x="0" y="228600"/>
                  </a:moveTo>
                  <a:lnTo>
                    <a:pt x="4644" y="182529"/>
                  </a:lnTo>
                  <a:lnTo>
                    <a:pt x="17964" y="139619"/>
                  </a:lnTo>
                  <a:lnTo>
                    <a:pt x="39041" y="100788"/>
                  </a:lnTo>
                  <a:lnTo>
                    <a:pt x="66955" y="66955"/>
                  </a:lnTo>
                  <a:lnTo>
                    <a:pt x="100788" y="39041"/>
                  </a:lnTo>
                  <a:lnTo>
                    <a:pt x="139619" y="17964"/>
                  </a:lnTo>
                  <a:lnTo>
                    <a:pt x="182529" y="4644"/>
                  </a:lnTo>
                  <a:lnTo>
                    <a:pt x="228600" y="0"/>
                  </a:lnTo>
                  <a:lnTo>
                    <a:pt x="274670" y="4644"/>
                  </a:lnTo>
                  <a:lnTo>
                    <a:pt x="317580" y="17964"/>
                  </a:lnTo>
                  <a:lnTo>
                    <a:pt x="356411" y="39041"/>
                  </a:lnTo>
                  <a:lnTo>
                    <a:pt x="390244" y="66955"/>
                  </a:lnTo>
                  <a:lnTo>
                    <a:pt x="418158" y="100788"/>
                  </a:lnTo>
                  <a:lnTo>
                    <a:pt x="439235" y="139619"/>
                  </a:lnTo>
                  <a:lnTo>
                    <a:pt x="452555" y="182529"/>
                  </a:lnTo>
                  <a:lnTo>
                    <a:pt x="457200" y="228600"/>
                  </a:lnTo>
                  <a:lnTo>
                    <a:pt x="452555" y="274670"/>
                  </a:lnTo>
                  <a:lnTo>
                    <a:pt x="439235" y="317580"/>
                  </a:lnTo>
                  <a:lnTo>
                    <a:pt x="418158" y="356411"/>
                  </a:lnTo>
                  <a:lnTo>
                    <a:pt x="390244" y="390244"/>
                  </a:lnTo>
                  <a:lnTo>
                    <a:pt x="356411" y="418158"/>
                  </a:lnTo>
                  <a:lnTo>
                    <a:pt x="317580" y="439235"/>
                  </a:lnTo>
                  <a:lnTo>
                    <a:pt x="274670" y="452555"/>
                  </a:lnTo>
                  <a:lnTo>
                    <a:pt x="228600" y="457200"/>
                  </a:lnTo>
                  <a:lnTo>
                    <a:pt x="182529" y="452555"/>
                  </a:lnTo>
                  <a:lnTo>
                    <a:pt x="139619" y="439235"/>
                  </a:lnTo>
                  <a:lnTo>
                    <a:pt x="100788" y="418158"/>
                  </a:lnTo>
                  <a:lnTo>
                    <a:pt x="66955" y="390244"/>
                  </a:lnTo>
                  <a:lnTo>
                    <a:pt x="39041" y="356411"/>
                  </a:lnTo>
                  <a:lnTo>
                    <a:pt x="17964" y="317580"/>
                  </a:lnTo>
                  <a:lnTo>
                    <a:pt x="4644" y="274670"/>
                  </a:lnTo>
                  <a:lnTo>
                    <a:pt x="0" y="22860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4397248" y="3581780"/>
              <a:ext cx="592455" cy="222250"/>
            </a:xfrm>
            <a:custGeom>
              <a:avLst/>
              <a:gdLst/>
              <a:ahLst/>
              <a:cxnLst/>
              <a:rect l="l" t="t" r="r" b="b"/>
              <a:pathLst>
                <a:path w="592454" h="222250">
                  <a:moveTo>
                    <a:pt x="591947" y="0"/>
                  </a:moveTo>
                  <a:lnTo>
                    <a:pt x="0" y="221983"/>
                  </a:lnTo>
                </a:path>
              </a:pathLst>
            </a:custGeom>
            <a:ln w="19049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4397250" y="3735379"/>
              <a:ext cx="86995" cy="83820"/>
            </a:xfrm>
            <a:custGeom>
              <a:avLst/>
              <a:gdLst/>
              <a:ahLst/>
              <a:cxnLst/>
              <a:rect l="l" t="t" r="r" b="b"/>
              <a:pathLst>
                <a:path w="86995" h="83820">
                  <a:moveTo>
                    <a:pt x="55740" y="0"/>
                  </a:moveTo>
                  <a:lnTo>
                    <a:pt x="0" y="68376"/>
                  </a:lnTo>
                  <a:lnTo>
                    <a:pt x="86956" y="83235"/>
                  </a:lnTo>
                </a:path>
              </a:pathLst>
            </a:custGeom>
            <a:ln w="19049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7363472" y="5105780"/>
              <a:ext cx="368935" cy="443230"/>
            </a:xfrm>
            <a:custGeom>
              <a:avLst/>
              <a:gdLst/>
              <a:ahLst/>
              <a:cxnLst/>
              <a:rect l="l" t="t" r="r" b="b"/>
              <a:pathLst>
                <a:path w="368934" h="443229">
                  <a:moveTo>
                    <a:pt x="368922" y="0"/>
                  </a:moveTo>
                  <a:lnTo>
                    <a:pt x="0" y="442709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7363468" y="5461493"/>
              <a:ext cx="83185" cy="86995"/>
            </a:xfrm>
            <a:custGeom>
              <a:avLst/>
              <a:gdLst/>
              <a:ahLst/>
              <a:cxnLst/>
              <a:rect l="l" t="t" r="r" b="b"/>
              <a:pathLst>
                <a:path w="83184" h="86995">
                  <a:moveTo>
                    <a:pt x="82930" y="56921"/>
                  </a:moveTo>
                  <a:lnTo>
                    <a:pt x="0" y="86994"/>
                  </a:lnTo>
                  <a:lnTo>
                    <a:pt x="14643" y="0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1676780" y="2591180"/>
              <a:ext cx="704215" cy="223520"/>
            </a:xfrm>
            <a:custGeom>
              <a:avLst/>
              <a:gdLst/>
              <a:ahLst/>
              <a:cxnLst/>
              <a:rect l="l" t="t" r="r" b="b"/>
              <a:pathLst>
                <a:path w="704214" h="223519">
                  <a:moveTo>
                    <a:pt x="0" y="0"/>
                  </a:moveTo>
                  <a:lnTo>
                    <a:pt x="703643" y="222910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2294362" y="2748695"/>
              <a:ext cx="86360" cy="85090"/>
            </a:xfrm>
            <a:custGeom>
              <a:avLst/>
              <a:gdLst/>
              <a:ahLst/>
              <a:cxnLst/>
              <a:rect l="l" t="t" r="r" b="b"/>
              <a:pathLst>
                <a:path w="86360" h="85089">
                  <a:moveTo>
                    <a:pt x="26847" y="0"/>
                  </a:moveTo>
                  <a:lnTo>
                    <a:pt x="86067" y="65392"/>
                  </a:lnTo>
                  <a:lnTo>
                    <a:pt x="0" y="84747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4877064" y="3210011"/>
            <a:ext cx="3644900" cy="187896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dirty="0" u="sng" sz="18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DC</a:t>
            </a:r>
            <a:r>
              <a:rPr dirty="0" u="sng" sz="1800" spc="-2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8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operating</a:t>
            </a:r>
            <a:r>
              <a:rPr dirty="0" u="sng" sz="1800" spc="-2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8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point</a:t>
            </a:r>
            <a:r>
              <a:rPr dirty="0" u="none" sz="1800" spc="-10"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  <a:p>
            <a:pPr marL="276225">
              <a:lnSpc>
                <a:spcPct val="100000"/>
              </a:lnSpc>
            </a:pPr>
            <a:r>
              <a:rPr dirty="0" sz="1800" b="1">
                <a:latin typeface="Calibri"/>
                <a:cs typeface="Calibri"/>
              </a:rPr>
              <a:t>V</a:t>
            </a:r>
            <a:r>
              <a:rPr dirty="0" baseline="-20833" sz="1800" b="1">
                <a:latin typeface="Calibri"/>
                <a:cs typeface="Calibri"/>
              </a:rPr>
              <a:t>d</a:t>
            </a:r>
            <a:r>
              <a:rPr dirty="0" baseline="-20833" sz="1800" spc="150" b="1">
                <a:latin typeface="Calibri"/>
                <a:cs typeface="Calibri"/>
              </a:rPr>
              <a:t> </a:t>
            </a:r>
            <a:r>
              <a:rPr dirty="0" sz="1800" b="1">
                <a:latin typeface="Calibri"/>
                <a:cs typeface="Calibri"/>
              </a:rPr>
              <a:t>≈</a:t>
            </a:r>
            <a:r>
              <a:rPr dirty="0" sz="1800" spc="-55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660mV</a:t>
            </a:r>
            <a:endParaRPr sz="1800">
              <a:latin typeface="Calibri"/>
              <a:cs typeface="Calibri"/>
            </a:endParaRPr>
          </a:p>
          <a:p>
            <a:pPr marL="276225">
              <a:lnSpc>
                <a:spcPct val="100000"/>
              </a:lnSpc>
            </a:pPr>
            <a:r>
              <a:rPr dirty="0" sz="1800" b="1">
                <a:latin typeface="Calibri"/>
                <a:cs typeface="Calibri"/>
              </a:rPr>
              <a:t>I</a:t>
            </a:r>
            <a:r>
              <a:rPr dirty="0" baseline="-20833" sz="1800" b="1">
                <a:latin typeface="Calibri"/>
                <a:cs typeface="Calibri"/>
              </a:rPr>
              <a:t>d</a:t>
            </a:r>
            <a:r>
              <a:rPr dirty="0" baseline="-20833" sz="1800" spc="195" b="1">
                <a:latin typeface="Calibri"/>
                <a:cs typeface="Calibri"/>
              </a:rPr>
              <a:t> </a:t>
            </a:r>
            <a:r>
              <a:rPr dirty="0" sz="1800" b="1">
                <a:latin typeface="Calibri"/>
                <a:cs typeface="Calibri"/>
              </a:rPr>
              <a:t>≈</a:t>
            </a:r>
            <a:r>
              <a:rPr dirty="0" sz="1800" spc="5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5.4mA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90"/>
              </a:spcBef>
            </a:pPr>
            <a:endParaRPr sz="1800">
              <a:latin typeface="Calibri"/>
              <a:cs typeface="Calibri"/>
            </a:endParaRPr>
          </a:p>
          <a:p>
            <a:pPr marL="2529205">
              <a:lnSpc>
                <a:spcPct val="100000"/>
              </a:lnSpc>
            </a:pPr>
            <a:r>
              <a:rPr dirty="0" sz="1800">
                <a:latin typeface="Calibri"/>
                <a:cs typeface="Calibri"/>
              </a:rPr>
              <a:t>I</a:t>
            </a:r>
            <a:r>
              <a:rPr dirty="0" baseline="-20833" sz="1800">
                <a:latin typeface="Calibri"/>
                <a:cs typeface="Calibri"/>
              </a:rPr>
              <a:t>d</a:t>
            </a:r>
            <a:r>
              <a:rPr dirty="0" baseline="-20833" sz="1800" spc="187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=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0">
                <a:latin typeface="Calibri"/>
                <a:cs typeface="Calibri"/>
              </a:rPr>
              <a:t>0</a:t>
            </a:r>
            <a:endParaRPr sz="1800">
              <a:latin typeface="Calibri"/>
              <a:cs typeface="Calibri"/>
            </a:endParaRPr>
          </a:p>
          <a:p>
            <a:pPr marL="2529205">
              <a:lnSpc>
                <a:spcPct val="100000"/>
              </a:lnSpc>
            </a:pPr>
            <a:r>
              <a:rPr dirty="0" sz="1800">
                <a:latin typeface="Calibri"/>
                <a:cs typeface="Calibri"/>
              </a:rPr>
              <a:t>V</a:t>
            </a:r>
            <a:r>
              <a:rPr dirty="0" baseline="-20833" sz="1800">
                <a:latin typeface="Calibri"/>
                <a:cs typeface="Calibri"/>
              </a:rPr>
              <a:t>d</a:t>
            </a:r>
            <a:r>
              <a:rPr dirty="0" baseline="-20833" sz="1800" spc="1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=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V</a:t>
            </a:r>
            <a:r>
              <a:rPr dirty="0" baseline="-20833" sz="1800">
                <a:latin typeface="Calibri"/>
                <a:cs typeface="Calibri"/>
              </a:rPr>
              <a:t>s</a:t>
            </a:r>
            <a:r>
              <a:rPr dirty="0" baseline="-20833" sz="1800" spc="142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=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25">
                <a:latin typeface="Calibri"/>
                <a:cs typeface="Calibri"/>
              </a:rPr>
              <a:t>2V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3" name="object 23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24" name="object 2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  <p:sp>
        <p:nvSpPr>
          <p:cNvPr id="21" name="object 21" descr=""/>
          <p:cNvSpPr txBox="1"/>
          <p:nvPr/>
        </p:nvSpPr>
        <p:spPr>
          <a:xfrm>
            <a:off x="663016" y="1962937"/>
            <a:ext cx="1475105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Calibri"/>
                <a:cs typeface="Calibri"/>
              </a:rPr>
              <a:t>V</a:t>
            </a:r>
            <a:r>
              <a:rPr dirty="0" baseline="-20833" sz="1800">
                <a:latin typeface="Calibri"/>
                <a:cs typeface="Calibri"/>
              </a:rPr>
              <a:t>d</a:t>
            </a:r>
            <a:r>
              <a:rPr dirty="0" baseline="-20833" sz="1800" spc="142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=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50">
                <a:latin typeface="Calibri"/>
                <a:cs typeface="Calibri"/>
              </a:rPr>
              <a:t>0</a:t>
            </a:r>
            <a:endParaRPr sz="18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</a:pPr>
            <a:r>
              <a:rPr dirty="0" sz="1800">
                <a:latin typeface="Calibri"/>
                <a:cs typeface="Calibri"/>
              </a:rPr>
              <a:t>I</a:t>
            </a:r>
            <a:r>
              <a:rPr dirty="0" baseline="-20833" sz="1800">
                <a:latin typeface="Calibri"/>
                <a:cs typeface="Calibri"/>
              </a:rPr>
              <a:t>d</a:t>
            </a:r>
            <a:r>
              <a:rPr dirty="0" baseline="-20833" sz="1800" spc="142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=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V</a:t>
            </a:r>
            <a:r>
              <a:rPr dirty="0" baseline="-20833" sz="1800">
                <a:latin typeface="Calibri"/>
                <a:cs typeface="Calibri"/>
              </a:rPr>
              <a:t>s</a:t>
            </a:r>
            <a:r>
              <a:rPr dirty="0" sz="1800">
                <a:latin typeface="Calibri"/>
                <a:cs typeface="Calibri"/>
              </a:rPr>
              <a:t>/R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=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25">
                <a:latin typeface="Calibri"/>
                <a:cs typeface="Calibri"/>
              </a:rPr>
              <a:t>8mA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3950334" y="1847413"/>
            <a:ext cx="1852930" cy="238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b="1">
                <a:latin typeface="Calibri"/>
                <a:cs typeface="Calibri"/>
              </a:rPr>
              <a:t>Diode</a:t>
            </a:r>
            <a:r>
              <a:rPr dirty="0" sz="1400" spc="-10" b="1">
                <a:latin typeface="Calibri"/>
                <a:cs typeface="Calibri"/>
              </a:rPr>
              <a:t> Load-</a:t>
            </a:r>
            <a:r>
              <a:rPr dirty="0" sz="1400" b="1">
                <a:latin typeface="Calibri"/>
                <a:cs typeface="Calibri"/>
              </a:rPr>
              <a:t>Line</a:t>
            </a:r>
            <a:r>
              <a:rPr dirty="0" sz="1400" spc="-3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Analysis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1600200"/>
            <a:ext cx="7772400" cy="990600"/>
          </a:xfrm>
          <a:prstGeom prst="rect"/>
          <a:solidFill>
            <a:srgbClr val="6E6E74"/>
          </a:solidFill>
        </p:spPr>
        <p:txBody>
          <a:bodyPr wrap="square" lIns="0" tIns="15811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1245"/>
              </a:spcBef>
            </a:pPr>
            <a:r>
              <a:rPr dirty="0" sz="4000">
                <a:solidFill>
                  <a:srgbClr val="FFFFFF"/>
                </a:solidFill>
              </a:rPr>
              <a:t>Analysis</a:t>
            </a:r>
            <a:r>
              <a:rPr dirty="0" sz="4000" spc="-50">
                <a:solidFill>
                  <a:srgbClr val="FFFFFF"/>
                </a:solidFill>
              </a:rPr>
              <a:t> </a:t>
            </a:r>
            <a:r>
              <a:rPr dirty="0" sz="4000">
                <a:solidFill>
                  <a:srgbClr val="FFFFFF"/>
                </a:solidFill>
              </a:rPr>
              <a:t>with</a:t>
            </a:r>
            <a:r>
              <a:rPr dirty="0" sz="4000" spc="-30">
                <a:solidFill>
                  <a:srgbClr val="FFFFFF"/>
                </a:solidFill>
              </a:rPr>
              <a:t> </a:t>
            </a:r>
            <a:r>
              <a:rPr dirty="0" sz="4000">
                <a:solidFill>
                  <a:srgbClr val="FFFFFF"/>
                </a:solidFill>
              </a:rPr>
              <a:t>Simple</a:t>
            </a:r>
            <a:r>
              <a:rPr dirty="0" sz="4000" spc="-35">
                <a:solidFill>
                  <a:srgbClr val="FFFFFF"/>
                </a:solidFill>
              </a:rPr>
              <a:t> </a:t>
            </a:r>
            <a:r>
              <a:rPr dirty="0" sz="4000">
                <a:solidFill>
                  <a:srgbClr val="FFFFFF"/>
                </a:solidFill>
              </a:rPr>
              <a:t>Diode</a:t>
            </a:r>
            <a:r>
              <a:rPr dirty="0" sz="4000" spc="-30">
                <a:solidFill>
                  <a:srgbClr val="FFFFFF"/>
                </a:solidFill>
              </a:rPr>
              <a:t> </a:t>
            </a:r>
            <a:r>
              <a:rPr dirty="0" sz="4000" spc="-10">
                <a:solidFill>
                  <a:srgbClr val="FFFFFF"/>
                </a:solidFill>
              </a:rPr>
              <a:t>Models</a:t>
            </a:r>
            <a:endParaRPr sz="4000"/>
          </a:p>
        </p:txBody>
      </p:sp>
      <p:sp>
        <p:nvSpPr>
          <p:cNvPr id="4" name="object 4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30035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365"/>
              </a:spcBef>
            </a:pPr>
            <a:r>
              <a:rPr dirty="0" sz="2400" spc="-25" b="1">
                <a:solidFill>
                  <a:srgbClr val="FFFFFF"/>
                </a:solidFill>
                <a:latin typeface="Calibri"/>
                <a:cs typeface="Calibri"/>
              </a:rPr>
              <a:t>37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38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Simplified</a:t>
            </a:r>
            <a:r>
              <a:rPr dirty="0" sz="4000" spc="-65"/>
              <a:t> </a:t>
            </a:r>
            <a:r>
              <a:rPr dirty="0" sz="4000"/>
              <a:t>Analysis</a:t>
            </a:r>
            <a:r>
              <a:rPr dirty="0" sz="4000" spc="-50"/>
              <a:t> </a:t>
            </a:r>
            <a:r>
              <a:rPr dirty="0" sz="4000"/>
              <a:t>–</a:t>
            </a:r>
            <a:r>
              <a:rPr dirty="0" sz="4000" spc="-35"/>
              <a:t> </a:t>
            </a:r>
            <a:r>
              <a:rPr dirty="0" sz="4000"/>
              <a:t>Ideal</a:t>
            </a:r>
            <a:r>
              <a:rPr dirty="0" sz="4000" spc="-40"/>
              <a:t> </a:t>
            </a:r>
            <a:r>
              <a:rPr dirty="0" sz="4000" spc="-10"/>
              <a:t>Model</a:t>
            </a:r>
            <a:endParaRPr sz="4000"/>
          </a:p>
        </p:txBody>
      </p:sp>
      <p:sp>
        <p:nvSpPr>
          <p:cNvPr id="4" name="object 4" descr=""/>
          <p:cNvSpPr txBox="1"/>
          <p:nvPr/>
        </p:nvSpPr>
        <p:spPr>
          <a:xfrm>
            <a:off x="510540" y="1239266"/>
            <a:ext cx="5251450" cy="28771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7505" indent="-319405">
              <a:lnSpc>
                <a:spcPts val="2700"/>
              </a:lnSpc>
              <a:spcBef>
                <a:spcPts val="10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57505" algn="l"/>
              </a:tabLst>
            </a:pPr>
            <a:r>
              <a:rPr dirty="0" sz="2500">
                <a:latin typeface="Calibri"/>
                <a:cs typeface="Calibri"/>
              </a:rPr>
              <a:t>Revisit</a:t>
            </a:r>
            <a:r>
              <a:rPr dirty="0" sz="2500" spc="-6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the</a:t>
            </a:r>
            <a:r>
              <a:rPr dirty="0" sz="2500" spc="-6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previous</a:t>
            </a:r>
            <a:r>
              <a:rPr dirty="0" sz="2500" spc="-7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analysis</a:t>
            </a:r>
            <a:r>
              <a:rPr dirty="0" sz="2500" spc="-7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using</a:t>
            </a:r>
            <a:r>
              <a:rPr dirty="0" sz="2500" spc="-75">
                <a:latin typeface="Calibri"/>
                <a:cs typeface="Calibri"/>
              </a:rPr>
              <a:t> </a:t>
            </a:r>
            <a:r>
              <a:rPr dirty="0" sz="2500" spc="-25">
                <a:latin typeface="Calibri"/>
                <a:cs typeface="Calibri"/>
              </a:rPr>
              <a:t>the</a:t>
            </a:r>
            <a:endParaRPr sz="2500">
              <a:latin typeface="Calibri"/>
              <a:cs typeface="Calibri"/>
            </a:endParaRPr>
          </a:p>
          <a:p>
            <a:pPr marL="358140">
              <a:lnSpc>
                <a:spcPts val="2700"/>
              </a:lnSpc>
            </a:pPr>
            <a:r>
              <a:rPr dirty="0" sz="2500" b="1" i="1">
                <a:latin typeface="Calibri"/>
                <a:cs typeface="Calibri"/>
              </a:rPr>
              <a:t>ideal</a:t>
            </a:r>
            <a:r>
              <a:rPr dirty="0" sz="2500" spc="-50" b="1" i="1">
                <a:latin typeface="Calibri"/>
                <a:cs typeface="Calibri"/>
              </a:rPr>
              <a:t> </a:t>
            </a:r>
            <a:r>
              <a:rPr dirty="0" sz="2500" b="1" i="1">
                <a:latin typeface="Calibri"/>
                <a:cs typeface="Calibri"/>
              </a:rPr>
              <a:t>diode</a:t>
            </a:r>
            <a:r>
              <a:rPr dirty="0" sz="2500" spc="-60" b="1" i="1">
                <a:latin typeface="Calibri"/>
                <a:cs typeface="Calibri"/>
              </a:rPr>
              <a:t> </a:t>
            </a:r>
            <a:r>
              <a:rPr dirty="0" sz="2500" spc="-20" b="1" i="1">
                <a:latin typeface="Calibri"/>
                <a:cs typeface="Calibri"/>
              </a:rPr>
              <a:t>model</a:t>
            </a:r>
            <a:endParaRPr sz="2500">
              <a:latin typeface="Calibri"/>
              <a:cs typeface="Calibri"/>
            </a:endParaRPr>
          </a:p>
          <a:p>
            <a:pPr marL="357505" indent="-319405">
              <a:lnSpc>
                <a:spcPct val="100000"/>
              </a:lnSpc>
              <a:spcBef>
                <a:spcPts val="105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57505" algn="l"/>
              </a:tabLst>
            </a:pPr>
            <a:r>
              <a:rPr dirty="0" sz="2500">
                <a:latin typeface="Calibri"/>
                <a:cs typeface="Calibri"/>
              </a:rPr>
              <a:t>Diode</a:t>
            </a:r>
            <a:r>
              <a:rPr dirty="0" sz="2500" spc="-6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is</a:t>
            </a:r>
            <a:r>
              <a:rPr dirty="0" sz="2500" spc="-50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forward</a:t>
            </a:r>
            <a:r>
              <a:rPr dirty="0" sz="2500" spc="-45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biased</a:t>
            </a:r>
            <a:endParaRPr sz="2500">
              <a:latin typeface="Calibri"/>
              <a:cs typeface="Calibri"/>
            </a:endParaRPr>
          </a:p>
          <a:p>
            <a:pPr marL="403225">
              <a:lnSpc>
                <a:spcPct val="100000"/>
              </a:lnSpc>
              <a:spcBef>
                <a:spcPts val="80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6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latin typeface="Calibri"/>
                <a:cs typeface="Calibri"/>
              </a:rPr>
              <a:t>Replace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with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short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circuit</a:t>
            </a:r>
            <a:endParaRPr sz="2200">
              <a:latin typeface="Calibri"/>
              <a:cs typeface="Calibri"/>
            </a:endParaRPr>
          </a:p>
          <a:p>
            <a:pPr marL="357505" indent="-319405">
              <a:lnSpc>
                <a:spcPct val="100000"/>
              </a:lnSpc>
              <a:spcBef>
                <a:spcPts val="85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57505" algn="l"/>
              </a:tabLst>
            </a:pPr>
            <a:r>
              <a:rPr dirty="0" sz="2500">
                <a:latin typeface="Calibri"/>
                <a:cs typeface="Calibri"/>
              </a:rPr>
              <a:t>Diode</a:t>
            </a:r>
            <a:r>
              <a:rPr dirty="0" sz="2500" spc="-4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modeled</a:t>
            </a:r>
            <a:r>
              <a:rPr dirty="0" sz="2500" spc="-3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as</a:t>
            </a:r>
            <a:r>
              <a:rPr dirty="0" sz="2500" spc="-4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a</a:t>
            </a:r>
            <a:r>
              <a:rPr dirty="0" sz="2500" spc="-3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short,</a:t>
            </a:r>
            <a:r>
              <a:rPr dirty="0" sz="2500" spc="-40">
                <a:latin typeface="Calibri"/>
                <a:cs typeface="Calibri"/>
              </a:rPr>
              <a:t> </a:t>
            </a:r>
            <a:r>
              <a:rPr dirty="0" sz="2500" spc="-25">
                <a:latin typeface="Calibri"/>
                <a:cs typeface="Calibri"/>
              </a:rPr>
              <a:t>so</a:t>
            </a:r>
            <a:endParaRPr sz="2500">
              <a:latin typeface="Calibri"/>
              <a:cs typeface="Calibri"/>
            </a:endParaRPr>
          </a:p>
          <a:p>
            <a:pPr marL="1186180">
              <a:lnSpc>
                <a:spcPct val="100000"/>
              </a:lnSpc>
              <a:spcBef>
                <a:spcPts val="1170"/>
              </a:spcBef>
            </a:pPr>
            <a:r>
              <a:rPr dirty="0" sz="2200" spc="-994">
                <a:latin typeface="Cambria Math"/>
                <a:cs typeface="Cambria Math"/>
              </a:rPr>
              <a:t>𝑉𝑉</a:t>
            </a:r>
            <a:r>
              <a:rPr dirty="0" baseline="-15625" sz="2400" spc="-607">
                <a:latin typeface="Cambria Math"/>
                <a:cs typeface="Cambria Math"/>
              </a:rPr>
              <a:t>𝑑𝑑</a:t>
            </a:r>
            <a:r>
              <a:rPr dirty="0" baseline="-15625" sz="2400" spc="585">
                <a:latin typeface="Cambria Math"/>
                <a:cs typeface="Cambria Math"/>
              </a:rPr>
              <a:t> </a:t>
            </a:r>
            <a:r>
              <a:rPr dirty="0" sz="2200">
                <a:latin typeface="Cambria Math"/>
                <a:cs typeface="Cambria Math"/>
              </a:rPr>
              <a:t>=</a:t>
            </a:r>
            <a:r>
              <a:rPr dirty="0" sz="2200" spc="110">
                <a:latin typeface="Cambria Math"/>
                <a:cs typeface="Cambria Math"/>
              </a:rPr>
              <a:t> </a:t>
            </a:r>
            <a:r>
              <a:rPr dirty="0" sz="2200">
                <a:latin typeface="Cambria Math"/>
                <a:cs typeface="Cambria Math"/>
              </a:rPr>
              <a:t>0 </a:t>
            </a:r>
            <a:r>
              <a:rPr dirty="0" sz="2200" spc="-715">
                <a:latin typeface="Cambria Math"/>
                <a:cs typeface="Cambria Math"/>
              </a:rPr>
              <a:t>𝑉𝑉</a:t>
            </a:r>
            <a:endParaRPr sz="2200">
              <a:latin typeface="Cambria Math"/>
              <a:cs typeface="Cambria Math"/>
            </a:endParaRPr>
          </a:p>
          <a:p>
            <a:pPr marL="357505" indent="-319405">
              <a:lnSpc>
                <a:spcPct val="100000"/>
              </a:lnSpc>
              <a:spcBef>
                <a:spcPts val="1335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57505" algn="l"/>
              </a:tabLst>
            </a:pPr>
            <a:r>
              <a:rPr dirty="0" sz="2500" spc="-10">
                <a:latin typeface="Calibri"/>
                <a:cs typeface="Calibri"/>
              </a:rPr>
              <a:t>Ohm’s</a:t>
            </a:r>
            <a:r>
              <a:rPr dirty="0" sz="2500" spc="-8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law</a:t>
            </a:r>
            <a:r>
              <a:rPr dirty="0" sz="2500" spc="-7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gives</a:t>
            </a:r>
            <a:r>
              <a:rPr dirty="0" sz="2500" spc="-80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current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773427" y="4550155"/>
            <a:ext cx="156210" cy="270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600" spc="-445">
                <a:latin typeface="Cambria Math"/>
                <a:cs typeface="Cambria Math"/>
              </a:rPr>
              <a:t>𝑑𝑑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2298192" y="4620767"/>
            <a:ext cx="223520" cy="18415"/>
          </a:xfrm>
          <a:custGeom>
            <a:avLst/>
            <a:gdLst/>
            <a:ahLst/>
            <a:cxnLst/>
            <a:rect l="l" t="t" r="r" b="b"/>
            <a:pathLst>
              <a:path w="223519" h="18414">
                <a:moveTo>
                  <a:pt x="223266" y="0"/>
                </a:moveTo>
                <a:lnTo>
                  <a:pt x="0" y="0"/>
                </a:lnTo>
                <a:lnTo>
                  <a:pt x="0" y="18287"/>
                </a:lnTo>
                <a:lnTo>
                  <a:pt x="223266" y="18287"/>
                </a:lnTo>
                <a:lnTo>
                  <a:pt x="2232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2884932" y="4620767"/>
            <a:ext cx="715010" cy="18415"/>
          </a:xfrm>
          <a:custGeom>
            <a:avLst/>
            <a:gdLst/>
            <a:ahLst/>
            <a:cxnLst/>
            <a:rect l="l" t="t" r="r" b="b"/>
            <a:pathLst>
              <a:path w="715010" h="18414">
                <a:moveTo>
                  <a:pt x="714756" y="0"/>
                </a:moveTo>
                <a:lnTo>
                  <a:pt x="0" y="0"/>
                </a:lnTo>
                <a:lnTo>
                  <a:pt x="0" y="18287"/>
                </a:lnTo>
                <a:lnTo>
                  <a:pt x="714756" y="18287"/>
                </a:lnTo>
                <a:lnTo>
                  <a:pt x="7147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2303779" y="4605020"/>
            <a:ext cx="1308735" cy="361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81025" algn="l"/>
              </a:tabLst>
            </a:pPr>
            <a:r>
              <a:rPr dirty="0" sz="2200" spc="-725">
                <a:latin typeface="Cambria Math"/>
                <a:cs typeface="Cambria Math"/>
              </a:rPr>
              <a:t>𝑅𝑅</a:t>
            </a:r>
            <a:r>
              <a:rPr dirty="0" sz="2200">
                <a:latin typeface="Cambria Math"/>
                <a:cs typeface="Cambria Math"/>
              </a:rPr>
              <a:t>	250</a:t>
            </a:r>
            <a:r>
              <a:rPr dirty="0" sz="2200" spc="-20">
                <a:latin typeface="Cambria Math"/>
                <a:cs typeface="Cambria Math"/>
              </a:rPr>
              <a:t> </a:t>
            </a:r>
            <a:r>
              <a:rPr dirty="0" sz="2200" spc="-50">
                <a:latin typeface="Cambria Math"/>
                <a:cs typeface="Cambria Math"/>
              </a:rPr>
              <a:t>Ω</a:t>
            </a:r>
            <a:endParaRPr sz="2200">
              <a:latin typeface="Cambria Math"/>
              <a:cs typeface="Cambria Math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633473" y="4205732"/>
            <a:ext cx="2995295" cy="5734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64210">
              <a:lnSpc>
                <a:spcPts val="2155"/>
              </a:lnSpc>
              <a:spcBef>
                <a:spcPts val="100"/>
              </a:spcBef>
              <a:tabLst>
                <a:tab pos="1409065" algn="l"/>
              </a:tabLst>
            </a:pPr>
            <a:r>
              <a:rPr dirty="0" sz="2200" spc="-1315">
                <a:latin typeface="Cambria Math"/>
                <a:cs typeface="Cambria Math"/>
              </a:rPr>
              <a:t>𝑉𝑉</a:t>
            </a:r>
            <a:r>
              <a:rPr dirty="0" baseline="-15625" sz="2400" spc="-427">
                <a:latin typeface="Cambria Math"/>
                <a:cs typeface="Cambria Math"/>
              </a:rPr>
              <a:t>𝑠𝑠</a:t>
            </a:r>
            <a:r>
              <a:rPr dirty="0" baseline="-15625" sz="2400">
                <a:latin typeface="Cambria Math"/>
                <a:cs typeface="Cambria Math"/>
              </a:rPr>
              <a:t>	</a:t>
            </a:r>
            <a:r>
              <a:rPr dirty="0" sz="2200">
                <a:latin typeface="Cambria Math"/>
                <a:cs typeface="Cambria Math"/>
              </a:rPr>
              <a:t>2</a:t>
            </a:r>
            <a:r>
              <a:rPr dirty="0" sz="2200" spc="-10">
                <a:latin typeface="Cambria Math"/>
                <a:cs typeface="Cambria Math"/>
              </a:rPr>
              <a:t> </a:t>
            </a:r>
            <a:r>
              <a:rPr dirty="0" sz="2200" spc="-715">
                <a:latin typeface="Cambria Math"/>
                <a:cs typeface="Cambria Math"/>
              </a:rPr>
              <a:t>𝑉𝑉</a:t>
            </a:r>
            <a:endParaRPr sz="2200">
              <a:latin typeface="Cambria Math"/>
              <a:cs typeface="Cambria Math"/>
            </a:endParaRPr>
          </a:p>
          <a:p>
            <a:pPr marL="63500">
              <a:lnSpc>
                <a:spcPts val="2155"/>
              </a:lnSpc>
              <a:tabLst>
                <a:tab pos="378460" algn="l"/>
                <a:tab pos="965200" algn="l"/>
                <a:tab pos="2042795" algn="l"/>
              </a:tabLst>
            </a:pPr>
            <a:r>
              <a:rPr dirty="0" sz="2200" spc="-455">
                <a:latin typeface="Cambria Math"/>
                <a:cs typeface="Cambria Math"/>
              </a:rPr>
              <a:t>𝐼𝐼</a:t>
            </a:r>
            <a:r>
              <a:rPr dirty="0" sz="2200">
                <a:latin typeface="Cambria Math"/>
                <a:cs typeface="Cambria Math"/>
              </a:rPr>
              <a:t>	</a:t>
            </a:r>
            <a:r>
              <a:rPr dirty="0" sz="2200" spc="-50">
                <a:latin typeface="Cambria Math"/>
                <a:cs typeface="Cambria Math"/>
              </a:rPr>
              <a:t>=</a:t>
            </a:r>
            <a:r>
              <a:rPr dirty="0" sz="2200">
                <a:latin typeface="Cambria Math"/>
                <a:cs typeface="Cambria Math"/>
              </a:rPr>
              <a:t>	</a:t>
            </a:r>
            <a:r>
              <a:rPr dirty="0" sz="2200" spc="-50">
                <a:latin typeface="Cambria Math"/>
                <a:cs typeface="Cambria Math"/>
              </a:rPr>
              <a:t>=</a:t>
            </a:r>
            <a:r>
              <a:rPr dirty="0" sz="2200">
                <a:latin typeface="Cambria Math"/>
                <a:cs typeface="Cambria Math"/>
              </a:rPr>
              <a:t>	=</a:t>
            </a:r>
            <a:r>
              <a:rPr dirty="0" sz="2200" spc="110">
                <a:latin typeface="Cambria Math"/>
                <a:cs typeface="Cambria Math"/>
              </a:rPr>
              <a:t> </a:t>
            </a:r>
            <a:r>
              <a:rPr dirty="0" sz="2200">
                <a:latin typeface="Cambria Math"/>
                <a:cs typeface="Cambria Math"/>
              </a:rPr>
              <a:t>8 </a:t>
            </a:r>
            <a:r>
              <a:rPr dirty="0" sz="2200" spc="-765">
                <a:latin typeface="Cambria Math"/>
                <a:cs typeface="Cambria Math"/>
              </a:rPr>
              <a:t>𝑚𝑚𝑝𝑝</a:t>
            </a:r>
            <a:endParaRPr sz="2200">
              <a:latin typeface="Cambria Math"/>
              <a:cs typeface="Cambria Math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5940" y="5037835"/>
            <a:ext cx="4642485" cy="1105535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332740" marR="5080" indent="-320040">
              <a:lnSpc>
                <a:spcPct val="80000"/>
              </a:lnSpc>
              <a:spcBef>
                <a:spcPts val="70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32740" algn="l"/>
              </a:tabLst>
            </a:pPr>
            <a:r>
              <a:rPr dirty="0" sz="2500">
                <a:latin typeface="Calibri"/>
                <a:cs typeface="Calibri"/>
              </a:rPr>
              <a:t>Current</a:t>
            </a:r>
            <a:r>
              <a:rPr dirty="0" sz="2500" spc="-6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is</a:t>
            </a:r>
            <a:r>
              <a:rPr dirty="0" sz="2500" spc="-8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in</a:t>
            </a:r>
            <a:r>
              <a:rPr dirty="0" sz="2500" spc="-8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correct</a:t>
            </a:r>
            <a:r>
              <a:rPr dirty="0" sz="2500" spc="-6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order</a:t>
            </a:r>
            <a:r>
              <a:rPr dirty="0" sz="2500" spc="-70">
                <a:latin typeface="Calibri"/>
                <a:cs typeface="Calibri"/>
              </a:rPr>
              <a:t> </a:t>
            </a:r>
            <a:r>
              <a:rPr dirty="0" sz="2500" spc="-25">
                <a:latin typeface="Calibri"/>
                <a:cs typeface="Calibri"/>
              </a:rPr>
              <a:t>of </a:t>
            </a:r>
            <a:r>
              <a:rPr dirty="0" sz="2500">
                <a:latin typeface="Calibri"/>
                <a:cs typeface="Calibri"/>
              </a:rPr>
              <a:t>magnitude,</a:t>
            </a:r>
            <a:r>
              <a:rPr dirty="0" sz="2500" spc="-4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but</a:t>
            </a:r>
            <a:r>
              <a:rPr dirty="0" sz="2500" spc="-5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not</a:t>
            </a:r>
            <a:r>
              <a:rPr dirty="0" sz="2500" spc="-5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very</a:t>
            </a:r>
            <a:r>
              <a:rPr dirty="0" sz="2500" spc="-30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accurate</a:t>
            </a:r>
            <a:endParaRPr sz="2500">
              <a:latin typeface="Calibri"/>
              <a:cs typeface="Calibri"/>
            </a:endParaRPr>
          </a:p>
          <a:p>
            <a:pPr marL="332105" indent="-319405">
              <a:lnSpc>
                <a:spcPct val="100000"/>
              </a:lnSpc>
              <a:spcBef>
                <a:spcPts val="105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32105" algn="l"/>
              </a:tabLst>
            </a:pPr>
            <a:r>
              <a:rPr dirty="0" sz="2500">
                <a:latin typeface="Calibri"/>
                <a:cs typeface="Calibri"/>
              </a:rPr>
              <a:t>Next,</a:t>
            </a:r>
            <a:r>
              <a:rPr dirty="0" sz="2500" spc="-3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try</a:t>
            </a:r>
            <a:r>
              <a:rPr dirty="0" sz="2500" spc="-2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the</a:t>
            </a:r>
            <a:r>
              <a:rPr dirty="0" sz="2500" spc="-30">
                <a:latin typeface="Calibri"/>
                <a:cs typeface="Calibri"/>
              </a:rPr>
              <a:t> </a:t>
            </a:r>
            <a:r>
              <a:rPr dirty="0" sz="2500" spc="-20">
                <a:latin typeface="Calibri"/>
                <a:cs typeface="Calibri"/>
              </a:rPr>
              <a:t>nearly-</a:t>
            </a:r>
            <a:r>
              <a:rPr dirty="0" sz="2500">
                <a:latin typeface="Calibri"/>
                <a:cs typeface="Calibri"/>
              </a:rPr>
              <a:t>ideal</a:t>
            </a:r>
            <a:r>
              <a:rPr dirty="0" sz="2500" spc="-15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model</a:t>
            </a:r>
            <a:endParaRPr sz="2500">
              <a:latin typeface="Calibri"/>
              <a:cs typeface="Calibri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53129" y="1476342"/>
            <a:ext cx="2680701" cy="171034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06856" y="4136673"/>
            <a:ext cx="2775669" cy="1769588"/>
          </a:xfrm>
          <a:prstGeom prst="rect">
            <a:avLst/>
          </a:prstGeom>
        </p:spPr>
      </p:pic>
      <p:grpSp>
        <p:nvGrpSpPr>
          <p:cNvPr id="13" name="object 13" descr=""/>
          <p:cNvGrpSpPr/>
          <p:nvPr/>
        </p:nvGrpSpPr>
        <p:grpSpPr>
          <a:xfrm>
            <a:off x="7534656" y="3276600"/>
            <a:ext cx="247650" cy="619760"/>
            <a:chOff x="7534656" y="3276600"/>
            <a:chExt cx="247650" cy="619760"/>
          </a:xfrm>
        </p:grpSpPr>
        <p:sp>
          <p:nvSpPr>
            <p:cNvPr id="14" name="object 14" descr=""/>
            <p:cNvSpPr/>
            <p:nvPr/>
          </p:nvSpPr>
          <p:spPr>
            <a:xfrm>
              <a:off x="7544181" y="3286125"/>
              <a:ext cx="228600" cy="600710"/>
            </a:xfrm>
            <a:custGeom>
              <a:avLst/>
              <a:gdLst/>
              <a:ahLst/>
              <a:cxnLst/>
              <a:rect l="l" t="t" r="r" b="b"/>
              <a:pathLst>
                <a:path w="228600" h="600710">
                  <a:moveTo>
                    <a:pt x="171450" y="0"/>
                  </a:moveTo>
                  <a:lnTo>
                    <a:pt x="57150" y="0"/>
                  </a:lnTo>
                  <a:lnTo>
                    <a:pt x="57150" y="486156"/>
                  </a:lnTo>
                  <a:lnTo>
                    <a:pt x="0" y="486156"/>
                  </a:lnTo>
                  <a:lnTo>
                    <a:pt x="114300" y="600456"/>
                  </a:lnTo>
                  <a:lnTo>
                    <a:pt x="228600" y="486156"/>
                  </a:lnTo>
                  <a:lnTo>
                    <a:pt x="171450" y="486156"/>
                  </a:lnTo>
                  <a:lnTo>
                    <a:pt x="171450" y="0"/>
                  </a:lnTo>
                  <a:close/>
                </a:path>
              </a:pathLst>
            </a:custGeom>
            <a:solidFill>
              <a:srgbClr val="6E6E7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7544181" y="3286125"/>
              <a:ext cx="228600" cy="600710"/>
            </a:xfrm>
            <a:custGeom>
              <a:avLst/>
              <a:gdLst/>
              <a:ahLst/>
              <a:cxnLst/>
              <a:rect l="l" t="t" r="r" b="b"/>
              <a:pathLst>
                <a:path w="228600" h="600710">
                  <a:moveTo>
                    <a:pt x="0" y="486156"/>
                  </a:moveTo>
                  <a:lnTo>
                    <a:pt x="57150" y="486156"/>
                  </a:lnTo>
                  <a:lnTo>
                    <a:pt x="57150" y="0"/>
                  </a:lnTo>
                  <a:lnTo>
                    <a:pt x="171450" y="0"/>
                  </a:lnTo>
                  <a:lnTo>
                    <a:pt x="171450" y="486156"/>
                  </a:lnTo>
                  <a:lnTo>
                    <a:pt x="228600" y="486156"/>
                  </a:lnTo>
                  <a:lnTo>
                    <a:pt x="114300" y="600456"/>
                  </a:lnTo>
                  <a:lnTo>
                    <a:pt x="0" y="486156"/>
                  </a:lnTo>
                  <a:close/>
                </a:path>
              </a:pathLst>
            </a:custGeom>
            <a:ln w="19050">
              <a:solidFill>
                <a:srgbClr val="50505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17" name="object 1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39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95"/>
              </a:spcBef>
            </a:pPr>
            <a:r>
              <a:rPr dirty="0" sz="3800"/>
              <a:t>Simplified</a:t>
            </a:r>
            <a:r>
              <a:rPr dirty="0" sz="3800" spc="-65"/>
              <a:t> </a:t>
            </a:r>
            <a:r>
              <a:rPr dirty="0" sz="3800"/>
              <a:t>Analysis</a:t>
            </a:r>
            <a:r>
              <a:rPr dirty="0" sz="3800" spc="-65"/>
              <a:t> </a:t>
            </a:r>
            <a:r>
              <a:rPr dirty="0" sz="3800"/>
              <a:t>–</a:t>
            </a:r>
            <a:r>
              <a:rPr dirty="0" sz="3800" spc="-95"/>
              <a:t> </a:t>
            </a:r>
            <a:r>
              <a:rPr dirty="0" sz="3800" spc="-25"/>
              <a:t>Nearly-</a:t>
            </a:r>
            <a:r>
              <a:rPr dirty="0" sz="3800"/>
              <a:t>Ideal</a:t>
            </a:r>
            <a:r>
              <a:rPr dirty="0" sz="3800" spc="-70"/>
              <a:t> </a:t>
            </a:r>
            <a:r>
              <a:rPr dirty="0" sz="3800" spc="-10"/>
              <a:t>Model</a:t>
            </a:r>
            <a:endParaRPr sz="3800"/>
          </a:p>
        </p:txBody>
      </p:sp>
      <p:sp>
        <p:nvSpPr>
          <p:cNvPr id="4" name="object 4" descr=""/>
          <p:cNvSpPr txBox="1"/>
          <p:nvPr/>
        </p:nvSpPr>
        <p:spPr>
          <a:xfrm>
            <a:off x="510540" y="1239266"/>
            <a:ext cx="5305425" cy="28181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7505" indent="-319405">
              <a:lnSpc>
                <a:spcPct val="100000"/>
              </a:lnSpc>
              <a:spcBef>
                <a:spcPts val="10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57505" algn="l"/>
              </a:tabLst>
            </a:pPr>
            <a:r>
              <a:rPr dirty="0" sz="2500" spc="-45">
                <a:latin typeface="Calibri"/>
                <a:cs typeface="Calibri"/>
              </a:rPr>
              <a:t>Now,</a:t>
            </a:r>
            <a:r>
              <a:rPr dirty="0" sz="2500" spc="-3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use</a:t>
            </a:r>
            <a:r>
              <a:rPr dirty="0" sz="2500" spc="-3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the</a:t>
            </a:r>
            <a:r>
              <a:rPr dirty="0" sz="2500" spc="-30">
                <a:latin typeface="Calibri"/>
                <a:cs typeface="Calibri"/>
              </a:rPr>
              <a:t> </a:t>
            </a:r>
            <a:r>
              <a:rPr dirty="0" sz="2500" spc="-10" b="1" i="1">
                <a:latin typeface="Calibri"/>
                <a:cs typeface="Calibri"/>
              </a:rPr>
              <a:t>nearly-</a:t>
            </a:r>
            <a:r>
              <a:rPr dirty="0" sz="2500" b="1" i="1">
                <a:latin typeface="Calibri"/>
                <a:cs typeface="Calibri"/>
              </a:rPr>
              <a:t>ideal</a:t>
            </a:r>
            <a:r>
              <a:rPr dirty="0" sz="2500" spc="-40" b="1" i="1">
                <a:latin typeface="Calibri"/>
                <a:cs typeface="Calibri"/>
              </a:rPr>
              <a:t> </a:t>
            </a:r>
            <a:r>
              <a:rPr dirty="0" sz="2500" spc="-10" b="1" i="1">
                <a:latin typeface="Calibri"/>
                <a:cs typeface="Calibri"/>
              </a:rPr>
              <a:t>model</a:t>
            </a:r>
            <a:endParaRPr sz="2500">
              <a:latin typeface="Calibri"/>
              <a:cs typeface="Calibri"/>
            </a:endParaRPr>
          </a:p>
          <a:p>
            <a:pPr marL="357505" indent="-319405">
              <a:lnSpc>
                <a:spcPct val="100000"/>
              </a:lnSpc>
              <a:spcBef>
                <a:spcPts val="10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57505" algn="l"/>
              </a:tabLst>
            </a:pPr>
            <a:r>
              <a:rPr dirty="0" sz="2500">
                <a:latin typeface="Calibri"/>
                <a:cs typeface="Calibri"/>
              </a:rPr>
              <a:t>Diode</a:t>
            </a:r>
            <a:r>
              <a:rPr dirty="0" sz="2500" spc="-6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is</a:t>
            </a:r>
            <a:r>
              <a:rPr dirty="0" sz="2500" spc="-50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forward</a:t>
            </a:r>
            <a:r>
              <a:rPr dirty="0" sz="2500" spc="-45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biased</a:t>
            </a:r>
            <a:endParaRPr sz="2500">
              <a:latin typeface="Calibri"/>
              <a:cs typeface="Calibri"/>
            </a:endParaRPr>
          </a:p>
          <a:p>
            <a:pPr marL="403225">
              <a:lnSpc>
                <a:spcPct val="100000"/>
              </a:lnSpc>
              <a:spcBef>
                <a:spcPts val="85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3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latin typeface="Calibri"/>
                <a:cs typeface="Calibri"/>
              </a:rPr>
              <a:t>Replace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with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voltage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source</a:t>
            </a:r>
            <a:endParaRPr sz="2200">
              <a:latin typeface="Calibri"/>
              <a:cs typeface="Calibri"/>
            </a:endParaRPr>
          </a:p>
          <a:p>
            <a:pPr marL="677545" marR="30480" indent="-274320">
              <a:lnSpc>
                <a:spcPts val="2180"/>
              </a:lnSpc>
              <a:spcBef>
                <a:spcPts val="530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3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latin typeface="Calibri"/>
                <a:cs typeface="Calibri"/>
              </a:rPr>
              <a:t>In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practice,</a:t>
            </a:r>
            <a:r>
              <a:rPr dirty="0" sz="2200" spc="-5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would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have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some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idea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of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 spc="-25">
                <a:latin typeface="Calibri"/>
                <a:cs typeface="Calibri"/>
              </a:rPr>
              <a:t>the </a:t>
            </a:r>
            <a:r>
              <a:rPr dirty="0" sz="2200" spc="-10">
                <a:latin typeface="Calibri"/>
                <a:cs typeface="Calibri"/>
              </a:rPr>
              <a:t>appropriate</a:t>
            </a:r>
            <a:r>
              <a:rPr dirty="0" sz="2200" spc="-6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value</a:t>
            </a:r>
            <a:r>
              <a:rPr dirty="0" sz="2200" spc="-6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for</a:t>
            </a:r>
            <a:r>
              <a:rPr dirty="0" sz="2200" spc="-60">
                <a:latin typeface="Calibri"/>
                <a:cs typeface="Calibri"/>
              </a:rPr>
              <a:t> </a:t>
            </a:r>
            <a:r>
              <a:rPr dirty="0" sz="2200" spc="-940">
                <a:latin typeface="Cambria Math"/>
                <a:cs typeface="Cambria Math"/>
              </a:rPr>
              <a:t>𝑉𝑉</a:t>
            </a:r>
            <a:r>
              <a:rPr dirty="0" baseline="-15625" sz="2400" spc="-525">
                <a:latin typeface="Cambria Math"/>
                <a:cs typeface="Cambria Math"/>
              </a:rPr>
              <a:t>𝑑</a:t>
            </a:r>
            <a:r>
              <a:rPr dirty="0" baseline="-15625" sz="2400" spc="-472">
                <a:latin typeface="Cambria Math"/>
                <a:cs typeface="Cambria Math"/>
              </a:rPr>
              <a:t>𝑑</a:t>
            </a:r>
            <a:r>
              <a:rPr dirty="0" baseline="-15625" sz="2400" spc="-532">
                <a:latin typeface="Cambria Math"/>
                <a:cs typeface="Cambria Math"/>
              </a:rPr>
              <a:t>,</a:t>
            </a:r>
            <a:r>
              <a:rPr dirty="0" baseline="-15625" sz="2400" spc="-525">
                <a:latin typeface="Cambria Math"/>
                <a:cs typeface="Cambria Math"/>
              </a:rPr>
              <a:t>𝑜𝑜𝑜𝑜</a:t>
            </a:r>
            <a:endParaRPr baseline="-15625" sz="2400">
              <a:latin typeface="Cambria Math"/>
              <a:cs typeface="Cambria Math"/>
            </a:endParaRPr>
          </a:p>
          <a:p>
            <a:pPr marL="607695">
              <a:lnSpc>
                <a:spcPct val="100000"/>
              </a:lnSpc>
              <a:spcBef>
                <a:spcPts val="1200"/>
              </a:spcBef>
            </a:pPr>
            <a:r>
              <a:rPr dirty="0" sz="2200" spc="-994">
                <a:latin typeface="Cambria Math"/>
                <a:cs typeface="Cambria Math"/>
              </a:rPr>
              <a:t>𝑉𝑉</a:t>
            </a:r>
            <a:r>
              <a:rPr dirty="0" baseline="-15625" sz="2400" spc="-607">
                <a:latin typeface="Cambria Math"/>
                <a:cs typeface="Cambria Math"/>
              </a:rPr>
              <a:t>𝑑𝑑</a:t>
            </a:r>
            <a:r>
              <a:rPr dirty="0" baseline="-15625" sz="2400" spc="600">
                <a:latin typeface="Cambria Math"/>
                <a:cs typeface="Cambria Math"/>
              </a:rPr>
              <a:t> </a:t>
            </a:r>
            <a:r>
              <a:rPr dirty="0" sz="2200">
                <a:latin typeface="Cambria Math"/>
                <a:cs typeface="Cambria Math"/>
              </a:rPr>
              <a:t>=</a:t>
            </a:r>
            <a:r>
              <a:rPr dirty="0" sz="2200" spc="130">
                <a:latin typeface="Cambria Math"/>
                <a:cs typeface="Cambria Math"/>
              </a:rPr>
              <a:t> </a:t>
            </a:r>
            <a:r>
              <a:rPr dirty="0" sz="2200" spc="-940">
                <a:latin typeface="Cambria Math"/>
                <a:cs typeface="Cambria Math"/>
              </a:rPr>
              <a:t>𝑉𝑉</a:t>
            </a:r>
            <a:r>
              <a:rPr dirty="0" baseline="-15625" sz="2400" spc="-525">
                <a:latin typeface="Cambria Math"/>
                <a:cs typeface="Cambria Math"/>
              </a:rPr>
              <a:t>𝑑</a:t>
            </a:r>
            <a:r>
              <a:rPr dirty="0" baseline="-15625" sz="2400" spc="-457">
                <a:latin typeface="Cambria Math"/>
                <a:cs typeface="Cambria Math"/>
              </a:rPr>
              <a:t>𝑑</a:t>
            </a:r>
            <a:r>
              <a:rPr dirty="0" baseline="-15625" sz="2400" spc="-532">
                <a:latin typeface="Cambria Math"/>
                <a:cs typeface="Cambria Math"/>
              </a:rPr>
              <a:t>,</a:t>
            </a:r>
            <a:r>
              <a:rPr dirty="0" baseline="-15625" sz="2400" spc="-525">
                <a:latin typeface="Cambria Math"/>
                <a:cs typeface="Cambria Math"/>
              </a:rPr>
              <a:t>𝑜𝑜𝑜𝑜</a:t>
            </a:r>
            <a:r>
              <a:rPr dirty="0" baseline="-15625" sz="2400" spc="562">
                <a:latin typeface="Cambria Math"/>
                <a:cs typeface="Cambria Math"/>
              </a:rPr>
              <a:t> </a:t>
            </a:r>
            <a:r>
              <a:rPr dirty="0" sz="2200">
                <a:latin typeface="Cambria Math"/>
                <a:cs typeface="Cambria Math"/>
              </a:rPr>
              <a:t>≈</a:t>
            </a:r>
            <a:r>
              <a:rPr dirty="0" sz="2200" spc="140">
                <a:latin typeface="Cambria Math"/>
                <a:cs typeface="Cambria Math"/>
              </a:rPr>
              <a:t> </a:t>
            </a:r>
            <a:r>
              <a:rPr dirty="0" sz="2200">
                <a:latin typeface="Cambria Math"/>
                <a:cs typeface="Cambria Math"/>
              </a:rPr>
              <a:t>700 </a:t>
            </a:r>
            <a:r>
              <a:rPr dirty="0" sz="2200" spc="-840">
                <a:latin typeface="Cambria Math"/>
                <a:cs typeface="Cambria Math"/>
              </a:rPr>
              <a:t>𝑚𝑚𝑉𝑉</a:t>
            </a:r>
            <a:endParaRPr sz="2200">
              <a:latin typeface="Cambria Math"/>
              <a:cs typeface="Cambria Math"/>
            </a:endParaRPr>
          </a:p>
          <a:p>
            <a:pPr marL="357505" indent="-319405">
              <a:lnSpc>
                <a:spcPct val="100000"/>
              </a:lnSpc>
              <a:spcBef>
                <a:spcPts val="143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57505" algn="l"/>
              </a:tabLst>
            </a:pPr>
            <a:r>
              <a:rPr dirty="0" sz="2500" spc="-10">
                <a:latin typeface="Calibri"/>
                <a:cs typeface="Calibri"/>
              </a:rPr>
              <a:t>Ohm’s</a:t>
            </a:r>
            <a:r>
              <a:rPr dirty="0" sz="2500" spc="-8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law</a:t>
            </a:r>
            <a:r>
              <a:rPr dirty="0" sz="2500" spc="-7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gives</a:t>
            </a:r>
            <a:r>
              <a:rPr dirty="0" sz="2500" spc="-80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current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105916" y="4358132"/>
            <a:ext cx="131445" cy="361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-455">
                <a:latin typeface="Cambria Math"/>
                <a:cs typeface="Cambria Math"/>
              </a:rPr>
              <a:t>𝐼𝐼</a:t>
            </a:r>
            <a:endParaRPr sz="2200">
              <a:latin typeface="Cambria Math"/>
              <a:cs typeface="Cambria Math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195069" y="4490720"/>
            <a:ext cx="156210" cy="270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600" spc="-445">
                <a:latin typeface="Cambria Math"/>
                <a:cs typeface="Cambria Math"/>
              </a:rPr>
              <a:t>𝑑𝑑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1720595" y="4561332"/>
            <a:ext cx="1138555" cy="18415"/>
          </a:xfrm>
          <a:custGeom>
            <a:avLst/>
            <a:gdLst/>
            <a:ahLst/>
            <a:cxnLst/>
            <a:rect l="l" t="t" r="r" b="b"/>
            <a:pathLst>
              <a:path w="1138555" h="18414">
                <a:moveTo>
                  <a:pt x="1138428" y="0"/>
                </a:moveTo>
                <a:lnTo>
                  <a:pt x="0" y="0"/>
                </a:lnTo>
                <a:lnTo>
                  <a:pt x="0" y="18288"/>
                </a:lnTo>
                <a:lnTo>
                  <a:pt x="1138428" y="18288"/>
                </a:lnTo>
                <a:lnTo>
                  <a:pt x="11384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3221735" y="4561332"/>
            <a:ext cx="1342390" cy="18415"/>
          </a:xfrm>
          <a:custGeom>
            <a:avLst/>
            <a:gdLst/>
            <a:ahLst/>
            <a:cxnLst/>
            <a:rect l="l" t="t" r="r" b="b"/>
            <a:pathLst>
              <a:path w="1342389" h="18414">
                <a:moveTo>
                  <a:pt x="1341882" y="0"/>
                </a:moveTo>
                <a:lnTo>
                  <a:pt x="0" y="0"/>
                </a:lnTo>
                <a:lnTo>
                  <a:pt x="0" y="18288"/>
                </a:lnTo>
                <a:lnTo>
                  <a:pt x="1341882" y="18288"/>
                </a:lnTo>
                <a:lnTo>
                  <a:pt x="134188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384046" y="4146296"/>
            <a:ext cx="4432935" cy="7607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35915">
              <a:lnSpc>
                <a:spcPts val="2155"/>
              </a:lnSpc>
              <a:spcBef>
                <a:spcPts val="100"/>
              </a:spcBef>
              <a:tabLst>
                <a:tab pos="1837055" algn="l"/>
              </a:tabLst>
            </a:pPr>
            <a:r>
              <a:rPr dirty="0" sz="2200" spc="-1295">
                <a:latin typeface="Cambria Math"/>
                <a:cs typeface="Cambria Math"/>
              </a:rPr>
              <a:t>𝑉𝑉</a:t>
            </a:r>
            <a:r>
              <a:rPr dirty="0" baseline="-15625" sz="2400" spc="-397">
                <a:latin typeface="Cambria Math"/>
                <a:cs typeface="Cambria Math"/>
              </a:rPr>
              <a:t>𝑠𝑠</a:t>
            </a:r>
            <a:r>
              <a:rPr dirty="0" baseline="-15625" sz="2400" spc="367">
                <a:latin typeface="Cambria Math"/>
                <a:cs typeface="Cambria Math"/>
              </a:rPr>
              <a:t> </a:t>
            </a:r>
            <a:r>
              <a:rPr dirty="0" sz="2200">
                <a:latin typeface="Cambria Math"/>
                <a:cs typeface="Cambria Math"/>
              </a:rPr>
              <a:t>− </a:t>
            </a:r>
            <a:r>
              <a:rPr dirty="0" sz="2200" spc="-940">
                <a:latin typeface="Cambria Math"/>
                <a:cs typeface="Cambria Math"/>
              </a:rPr>
              <a:t>𝑉𝑉</a:t>
            </a:r>
            <a:r>
              <a:rPr dirty="0" baseline="-15625" sz="2400" spc="-525">
                <a:latin typeface="Cambria Math"/>
                <a:cs typeface="Cambria Math"/>
              </a:rPr>
              <a:t>𝑑</a:t>
            </a:r>
            <a:r>
              <a:rPr dirty="0" baseline="-15625" sz="2400" spc="-457">
                <a:latin typeface="Cambria Math"/>
                <a:cs typeface="Cambria Math"/>
              </a:rPr>
              <a:t>𝑑</a:t>
            </a:r>
            <a:r>
              <a:rPr dirty="0" baseline="-15625" sz="2400" spc="-532">
                <a:latin typeface="Cambria Math"/>
                <a:cs typeface="Cambria Math"/>
              </a:rPr>
              <a:t>,</a:t>
            </a:r>
            <a:r>
              <a:rPr dirty="0" baseline="-15625" sz="2400" spc="-525">
                <a:latin typeface="Cambria Math"/>
                <a:cs typeface="Cambria Math"/>
              </a:rPr>
              <a:t>𝑜𝑜𝑜𝑜</a:t>
            </a:r>
            <a:r>
              <a:rPr dirty="0" baseline="-15625" sz="2400">
                <a:latin typeface="Cambria Math"/>
                <a:cs typeface="Cambria Math"/>
              </a:rPr>
              <a:t>	</a:t>
            </a:r>
            <a:r>
              <a:rPr dirty="0" sz="2200">
                <a:latin typeface="Cambria Math"/>
                <a:cs typeface="Cambria Math"/>
              </a:rPr>
              <a:t>2</a:t>
            </a:r>
            <a:r>
              <a:rPr dirty="0" sz="2200" spc="-15">
                <a:latin typeface="Cambria Math"/>
                <a:cs typeface="Cambria Math"/>
              </a:rPr>
              <a:t> </a:t>
            </a:r>
            <a:r>
              <a:rPr dirty="0" sz="2200" spc="-690">
                <a:latin typeface="Cambria Math"/>
                <a:cs typeface="Cambria Math"/>
              </a:rPr>
              <a:t>𝑉𝑉</a:t>
            </a:r>
            <a:r>
              <a:rPr dirty="0" sz="2200" spc="65">
                <a:latin typeface="Cambria Math"/>
                <a:cs typeface="Cambria Math"/>
              </a:rPr>
              <a:t> </a:t>
            </a:r>
            <a:r>
              <a:rPr dirty="0" sz="2200">
                <a:latin typeface="Cambria Math"/>
                <a:cs typeface="Cambria Math"/>
              </a:rPr>
              <a:t>−</a:t>
            </a:r>
            <a:r>
              <a:rPr dirty="0" sz="2200" spc="-5">
                <a:latin typeface="Cambria Math"/>
                <a:cs typeface="Cambria Math"/>
              </a:rPr>
              <a:t> </a:t>
            </a:r>
            <a:r>
              <a:rPr dirty="0" sz="2200">
                <a:latin typeface="Cambria Math"/>
                <a:cs typeface="Cambria Math"/>
              </a:rPr>
              <a:t>0.7 </a:t>
            </a:r>
            <a:r>
              <a:rPr dirty="0" sz="2200" spc="-715">
                <a:latin typeface="Cambria Math"/>
                <a:cs typeface="Cambria Math"/>
              </a:rPr>
              <a:t>𝑉𝑉</a:t>
            </a:r>
            <a:endParaRPr sz="2200">
              <a:latin typeface="Cambria Math"/>
              <a:cs typeface="Cambria Math"/>
            </a:endParaRPr>
          </a:p>
          <a:p>
            <a:pPr marL="50800">
              <a:lnSpc>
                <a:spcPts val="1570"/>
              </a:lnSpc>
              <a:tabLst>
                <a:tab pos="1552575" algn="l"/>
                <a:tab pos="3257550" algn="l"/>
              </a:tabLst>
            </a:pPr>
            <a:r>
              <a:rPr dirty="0" sz="2200" spc="-50">
                <a:latin typeface="Cambria Math"/>
                <a:cs typeface="Cambria Math"/>
              </a:rPr>
              <a:t>=</a:t>
            </a:r>
            <a:r>
              <a:rPr dirty="0" sz="2200">
                <a:latin typeface="Cambria Math"/>
                <a:cs typeface="Cambria Math"/>
              </a:rPr>
              <a:t>	</a:t>
            </a:r>
            <a:r>
              <a:rPr dirty="0" sz="2200" spc="-50">
                <a:latin typeface="Cambria Math"/>
                <a:cs typeface="Cambria Math"/>
              </a:rPr>
              <a:t>=</a:t>
            </a:r>
            <a:r>
              <a:rPr dirty="0" sz="2200">
                <a:latin typeface="Cambria Math"/>
                <a:cs typeface="Cambria Math"/>
              </a:rPr>
              <a:t>	=</a:t>
            </a:r>
            <a:r>
              <a:rPr dirty="0" sz="2200" spc="90">
                <a:latin typeface="Cambria Math"/>
                <a:cs typeface="Cambria Math"/>
              </a:rPr>
              <a:t> </a:t>
            </a:r>
            <a:r>
              <a:rPr dirty="0" sz="2200">
                <a:latin typeface="Cambria Math"/>
                <a:cs typeface="Cambria Math"/>
              </a:rPr>
              <a:t>5.2</a:t>
            </a:r>
            <a:r>
              <a:rPr dirty="0" sz="2200" spc="-10">
                <a:latin typeface="Cambria Math"/>
                <a:cs typeface="Cambria Math"/>
              </a:rPr>
              <a:t> </a:t>
            </a:r>
            <a:r>
              <a:rPr dirty="0" sz="2200" spc="-765">
                <a:latin typeface="Cambria Math"/>
                <a:cs typeface="Cambria Math"/>
              </a:rPr>
              <a:t>𝑚𝑚𝑝𝑝</a:t>
            </a:r>
            <a:endParaRPr sz="2200">
              <a:latin typeface="Cambria Math"/>
              <a:cs typeface="Cambria Math"/>
            </a:endParaRPr>
          </a:p>
          <a:p>
            <a:pPr marL="812165">
              <a:lnSpc>
                <a:spcPts val="2055"/>
              </a:lnSpc>
              <a:tabLst>
                <a:tab pos="2150745" algn="l"/>
              </a:tabLst>
            </a:pPr>
            <a:r>
              <a:rPr dirty="0" sz="2200" spc="-725">
                <a:latin typeface="Cambria Math"/>
                <a:cs typeface="Cambria Math"/>
              </a:rPr>
              <a:t>𝑅𝑅</a:t>
            </a:r>
            <a:r>
              <a:rPr dirty="0" sz="2200">
                <a:latin typeface="Cambria Math"/>
                <a:cs typeface="Cambria Math"/>
              </a:rPr>
              <a:t>	250</a:t>
            </a:r>
            <a:r>
              <a:rPr dirty="0" sz="2200" spc="-20">
                <a:latin typeface="Cambria Math"/>
                <a:cs typeface="Cambria Math"/>
              </a:rPr>
              <a:t> </a:t>
            </a:r>
            <a:r>
              <a:rPr dirty="0" sz="2200" spc="-50">
                <a:latin typeface="Cambria Math"/>
                <a:cs typeface="Cambria Math"/>
              </a:rPr>
              <a:t>Ω</a:t>
            </a:r>
            <a:endParaRPr sz="2200">
              <a:latin typeface="Cambria Math"/>
              <a:cs typeface="Cambria Math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5940" y="4978400"/>
            <a:ext cx="4453890" cy="1105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32105" indent="-319405">
              <a:lnSpc>
                <a:spcPct val="100000"/>
              </a:lnSpc>
              <a:spcBef>
                <a:spcPts val="10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32105" algn="l"/>
              </a:tabLst>
            </a:pPr>
            <a:r>
              <a:rPr dirty="0" sz="2500">
                <a:latin typeface="Calibri"/>
                <a:cs typeface="Calibri"/>
              </a:rPr>
              <a:t>Much</a:t>
            </a:r>
            <a:r>
              <a:rPr dirty="0" sz="2500" spc="-8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more</a:t>
            </a:r>
            <a:r>
              <a:rPr dirty="0" sz="2500" spc="-80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accurate</a:t>
            </a:r>
            <a:r>
              <a:rPr dirty="0" sz="2500" spc="-55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result</a:t>
            </a:r>
            <a:endParaRPr sz="2500">
              <a:latin typeface="Calibri"/>
              <a:cs typeface="Calibri"/>
            </a:endParaRPr>
          </a:p>
          <a:p>
            <a:pPr marL="332740" marR="5080" indent="-320040">
              <a:lnSpc>
                <a:spcPct val="80000"/>
              </a:lnSpc>
              <a:spcBef>
                <a:spcPts val="705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32740" algn="l"/>
              </a:tabLst>
            </a:pPr>
            <a:r>
              <a:rPr dirty="0" sz="2500">
                <a:latin typeface="Calibri"/>
                <a:cs typeface="Calibri"/>
              </a:rPr>
              <a:t>This</a:t>
            </a:r>
            <a:r>
              <a:rPr dirty="0" sz="2500" spc="-5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is</a:t>
            </a:r>
            <a:r>
              <a:rPr dirty="0" sz="2500" spc="-4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our</a:t>
            </a:r>
            <a:r>
              <a:rPr dirty="0" sz="2500" spc="-40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go-</a:t>
            </a:r>
            <a:r>
              <a:rPr dirty="0" sz="2500">
                <a:latin typeface="Calibri"/>
                <a:cs typeface="Calibri"/>
              </a:rPr>
              <a:t>to</a:t>
            </a:r>
            <a:r>
              <a:rPr dirty="0" sz="2500" spc="-6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model</a:t>
            </a:r>
            <a:r>
              <a:rPr dirty="0" sz="2500" spc="-3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for</a:t>
            </a:r>
            <a:r>
              <a:rPr dirty="0" sz="2500" spc="-40">
                <a:latin typeface="Calibri"/>
                <a:cs typeface="Calibri"/>
              </a:rPr>
              <a:t> </a:t>
            </a:r>
            <a:r>
              <a:rPr dirty="0" sz="2500" spc="-20">
                <a:latin typeface="Calibri"/>
                <a:cs typeface="Calibri"/>
              </a:rPr>
              <a:t>hand </a:t>
            </a:r>
            <a:r>
              <a:rPr dirty="0" sz="2500" spc="-10">
                <a:latin typeface="Calibri"/>
                <a:cs typeface="Calibri"/>
              </a:rPr>
              <a:t>analysis</a:t>
            </a:r>
            <a:endParaRPr sz="2500">
              <a:latin typeface="Calibri"/>
              <a:cs typeface="Calibri"/>
            </a:endParaRPr>
          </a:p>
        </p:txBody>
      </p:sp>
      <p:pic>
        <p:nvPicPr>
          <p:cNvPr id="11" name="object 11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86818" y="1733594"/>
            <a:ext cx="2363998" cy="1504143"/>
          </a:xfrm>
          <a:prstGeom prst="rect">
            <a:avLst/>
          </a:prstGeom>
        </p:spPr>
      </p:pic>
      <p:pic>
        <p:nvPicPr>
          <p:cNvPr id="12" name="object 12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39127" y="4287055"/>
            <a:ext cx="2878281" cy="1504143"/>
          </a:xfrm>
          <a:prstGeom prst="rect">
            <a:avLst/>
          </a:prstGeom>
        </p:spPr>
      </p:pic>
      <p:grpSp>
        <p:nvGrpSpPr>
          <p:cNvPr id="13" name="object 13" descr=""/>
          <p:cNvGrpSpPr/>
          <p:nvPr/>
        </p:nvGrpSpPr>
        <p:grpSpPr>
          <a:xfrm>
            <a:off x="7229856" y="3361944"/>
            <a:ext cx="247650" cy="619760"/>
            <a:chOff x="7229856" y="3361944"/>
            <a:chExt cx="247650" cy="619760"/>
          </a:xfrm>
        </p:grpSpPr>
        <p:sp>
          <p:nvSpPr>
            <p:cNvPr id="14" name="object 14" descr=""/>
            <p:cNvSpPr/>
            <p:nvPr/>
          </p:nvSpPr>
          <p:spPr>
            <a:xfrm>
              <a:off x="7239381" y="3371469"/>
              <a:ext cx="228600" cy="600710"/>
            </a:xfrm>
            <a:custGeom>
              <a:avLst/>
              <a:gdLst/>
              <a:ahLst/>
              <a:cxnLst/>
              <a:rect l="l" t="t" r="r" b="b"/>
              <a:pathLst>
                <a:path w="228600" h="600710">
                  <a:moveTo>
                    <a:pt x="171450" y="0"/>
                  </a:moveTo>
                  <a:lnTo>
                    <a:pt x="57150" y="0"/>
                  </a:lnTo>
                  <a:lnTo>
                    <a:pt x="57150" y="486155"/>
                  </a:lnTo>
                  <a:lnTo>
                    <a:pt x="0" y="486155"/>
                  </a:lnTo>
                  <a:lnTo>
                    <a:pt x="114300" y="600455"/>
                  </a:lnTo>
                  <a:lnTo>
                    <a:pt x="228600" y="486155"/>
                  </a:lnTo>
                  <a:lnTo>
                    <a:pt x="171450" y="486155"/>
                  </a:lnTo>
                  <a:lnTo>
                    <a:pt x="171450" y="0"/>
                  </a:lnTo>
                  <a:close/>
                </a:path>
              </a:pathLst>
            </a:custGeom>
            <a:solidFill>
              <a:srgbClr val="6E6E7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7239381" y="3371469"/>
              <a:ext cx="228600" cy="600710"/>
            </a:xfrm>
            <a:custGeom>
              <a:avLst/>
              <a:gdLst/>
              <a:ahLst/>
              <a:cxnLst/>
              <a:rect l="l" t="t" r="r" b="b"/>
              <a:pathLst>
                <a:path w="228600" h="600710">
                  <a:moveTo>
                    <a:pt x="0" y="486155"/>
                  </a:moveTo>
                  <a:lnTo>
                    <a:pt x="57150" y="486155"/>
                  </a:lnTo>
                  <a:lnTo>
                    <a:pt x="57150" y="0"/>
                  </a:lnTo>
                  <a:lnTo>
                    <a:pt x="171450" y="0"/>
                  </a:lnTo>
                  <a:lnTo>
                    <a:pt x="171450" y="486155"/>
                  </a:lnTo>
                  <a:lnTo>
                    <a:pt x="228600" y="486155"/>
                  </a:lnTo>
                  <a:lnTo>
                    <a:pt x="114300" y="600455"/>
                  </a:lnTo>
                  <a:lnTo>
                    <a:pt x="0" y="486155"/>
                  </a:lnTo>
                  <a:close/>
                </a:path>
              </a:pathLst>
            </a:custGeom>
            <a:ln w="19050">
              <a:solidFill>
                <a:srgbClr val="50505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17" name="object 1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50" b="1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6" name="object 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Course</a:t>
            </a:r>
            <a:r>
              <a:rPr dirty="0" sz="4000" spc="-160"/>
              <a:t> </a:t>
            </a:r>
            <a:r>
              <a:rPr dirty="0" sz="4000" spc="-10"/>
              <a:t>Overview</a:t>
            </a:r>
            <a:endParaRPr sz="4000"/>
          </a:p>
        </p:txBody>
      </p:sp>
      <p:sp>
        <p:nvSpPr>
          <p:cNvPr id="4" name="object 4" descr=""/>
          <p:cNvSpPr txBox="1"/>
          <p:nvPr/>
        </p:nvSpPr>
        <p:spPr>
          <a:xfrm>
            <a:off x="535940" y="1232408"/>
            <a:ext cx="7639684" cy="4832350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marL="332740" marR="398780" indent="-320040">
              <a:lnSpc>
                <a:spcPct val="80000"/>
              </a:lnSpc>
              <a:spcBef>
                <a:spcPts val="745"/>
              </a:spcBef>
              <a:buClr>
                <a:srgbClr val="A7B788"/>
              </a:buClr>
              <a:buSzPct val="59259"/>
              <a:buFont typeface="Wingdings"/>
              <a:buChar char=""/>
              <a:tabLst>
                <a:tab pos="332740" algn="l"/>
              </a:tabLst>
            </a:pPr>
            <a:r>
              <a:rPr dirty="0" sz="2700">
                <a:latin typeface="Calibri"/>
                <a:cs typeface="Calibri"/>
              </a:rPr>
              <a:t>We</a:t>
            </a:r>
            <a:r>
              <a:rPr dirty="0" sz="2700" spc="-6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will</a:t>
            </a:r>
            <a:r>
              <a:rPr dirty="0" sz="2700" spc="-4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learn</a:t>
            </a:r>
            <a:r>
              <a:rPr dirty="0" sz="2700" spc="-8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to</a:t>
            </a:r>
            <a:r>
              <a:rPr dirty="0" sz="2700" spc="-55">
                <a:latin typeface="Calibri"/>
                <a:cs typeface="Calibri"/>
              </a:rPr>
              <a:t> </a:t>
            </a:r>
            <a:r>
              <a:rPr dirty="0" sz="2700" b="1" i="1">
                <a:latin typeface="Calibri"/>
                <a:cs typeface="Calibri"/>
              </a:rPr>
              <a:t>analyze</a:t>
            </a:r>
            <a:r>
              <a:rPr dirty="0" sz="2700" spc="-65" b="1" i="1">
                <a:latin typeface="Calibri"/>
                <a:cs typeface="Calibri"/>
              </a:rPr>
              <a:t> </a:t>
            </a:r>
            <a:r>
              <a:rPr dirty="0" sz="2700" b="1" i="1">
                <a:latin typeface="Calibri"/>
                <a:cs typeface="Calibri"/>
              </a:rPr>
              <a:t>and</a:t>
            </a:r>
            <a:r>
              <a:rPr dirty="0" sz="2700" spc="-55" b="1" i="1">
                <a:latin typeface="Calibri"/>
                <a:cs typeface="Calibri"/>
              </a:rPr>
              <a:t> </a:t>
            </a:r>
            <a:r>
              <a:rPr dirty="0" sz="2700" b="1" i="1">
                <a:latin typeface="Calibri"/>
                <a:cs typeface="Calibri"/>
              </a:rPr>
              <a:t>design</a:t>
            </a:r>
            <a:r>
              <a:rPr dirty="0" sz="2700" spc="-65" b="1" i="1">
                <a:latin typeface="Calibri"/>
                <a:cs typeface="Calibri"/>
              </a:rPr>
              <a:t> </a:t>
            </a:r>
            <a:r>
              <a:rPr dirty="0" sz="2700" b="1" i="1">
                <a:latin typeface="Calibri"/>
                <a:cs typeface="Calibri"/>
              </a:rPr>
              <a:t>circuits</a:t>
            </a:r>
            <a:r>
              <a:rPr dirty="0" sz="2700" spc="-50" b="1" i="1">
                <a:latin typeface="Calibri"/>
                <a:cs typeface="Calibri"/>
              </a:rPr>
              <a:t> </a:t>
            </a:r>
            <a:r>
              <a:rPr dirty="0" sz="2700" spc="-10" b="1" i="1">
                <a:latin typeface="Calibri"/>
                <a:cs typeface="Calibri"/>
              </a:rPr>
              <a:t>using</a:t>
            </a:r>
            <a:r>
              <a:rPr dirty="0" sz="2700" spc="-10" b="1" i="1">
                <a:latin typeface="Calibri"/>
                <a:cs typeface="Calibri"/>
              </a:rPr>
              <a:t> semiconductor</a:t>
            </a:r>
            <a:r>
              <a:rPr dirty="0" sz="2700" spc="-30" b="1" i="1">
                <a:latin typeface="Calibri"/>
                <a:cs typeface="Calibri"/>
              </a:rPr>
              <a:t> </a:t>
            </a:r>
            <a:r>
              <a:rPr dirty="0" sz="2700" b="1" i="1">
                <a:latin typeface="Calibri"/>
                <a:cs typeface="Calibri"/>
              </a:rPr>
              <a:t>devices</a:t>
            </a:r>
            <a:r>
              <a:rPr dirty="0" sz="2700" spc="-50" b="1" i="1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–</a:t>
            </a:r>
            <a:r>
              <a:rPr dirty="0" sz="2700" spc="-3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diodes</a:t>
            </a:r>
            <a:r>
              <a:rPr dirty="0" sz="2700" spc="-4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and</a:t>
            </a:r>
            <a:r>
              <a:rPr dirty="0" sz="2700" spc="-60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transistors</a:t>
            </a:r>
            <a:endParaRPr sz="2700">
              <a:latin typeface="Calibri"/>
              <a:cs typeface="Calibri"/>
            </a:endParaRPr>
          </a:p>
          <a:p>
            <a:pPr marL="332105" indent="-319405">
              <a:lnSpc>
                <a:spcPct val="100000"/>
              </a:lnSpc>
              <a:spcBef>
                <a:spcPts val="1255"/>
              </a:spcBef>
              <a:buClr>
                <a:srgbClr val="A7B788"/>
              </a:buClr>
              <a:buSzPct val="59259"/>
              <a:buFont typeface="Wingdings"/>
              <a:buChar char=""/>
              <a:tabLst>
                <a:tab pos="332105" algn="l"/>
              </a:tabLst>
            </a:pPr>
            <a:r>
              <a:rPr dirty="0" sz="2700">
                <a:latin typeface="Calibri"/>
                <a:cs typeface="Calibri"/>
              </a:rPr>
              <a:t>Our</a:t>
            </a:r>
            <a:r>
              <a:rPr dirty="0" sz="2700" spc="-5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primary</a:t>
            </a:r>
            <a:r>
              <a:rPr dirty="0" sz="2700" spc="-5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focus</a:t>
            </a:r>
            <a:r>
              <a:rPr dirty="0" sz="2700" spc="-5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will</a:t>
            </a:r>
            <a:r>
              <a:rPr dirty="0" sz="2700" spc="-4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be</a:t>
            </a:r>
            <a:r>
              <a:rPr dirty="0" sz="2700" spc="-50">
                <a:latin typeface="Calibri"/>
                <a:cs typeface="Calibri"/>
              </a:rPr>
              <a:t> </a:t>
            </a:r>
            <a:r>
              <a:rPr dirty="0" sz="2700" b="1" i="1">
                <a:latin typeface="Calibri"/>
                <a:cs typeface="Calibri"/>
              </a:rPr>
              <a:t>discrete,</a:t>
            </a:r>
            <a:r>
              <a:rPr dirty="0" sz="2700" spc="-45" b="1" i="1">
                <a:latin typeface="Calibri"/>
                <a:cs typeface="Calibri"/>
              </a:rPr>
              <a:t> </a:t>
            </a:r>
            <a:r>
              <a:rPr dirty="0" sz="2700" b="1" i="1">
                <a:latin typeface="Calibri"/>
                <a:cs typeface="Calibri"/>
              </a:rPr>
              <a:t>analog</a:t>
            </a:r>
            <a:r>
              <a:rPr dirty="0" sz="2700" spc="-55" b="1" i="1">
                <a:latin typeface="Calibri"/>
                <a:cs typeface="Calibri"/>
              </a:rPr>
              <a:t> </a:t>
            </a:r>
            <a:r>
              <a:rPr dirty="0" sz="2700" spc="-10" b="1" i="1">
                <a:latin typeface="Calibri"/>
                <a:cs typeface="Calibri"/>
              </a:rPr>
              <a:t>circuits</a:t>
            </a:r>
            <a:endParaRPr sz="2700">
              <a:latin typeface="Calibri"/>
              <a:cs typeface="Calibri"/>
            </a:endParaRPr>
          </a:p>
          <a:p>
            <a:pPr marL="332105" indent="-319405">
              <a:lnSpc>
                <a:spcPct val="100000"/>
              </a:lnSpc>
              <a:spcBef>
                <a:spcPts val="1250"/>
              </a:spcBef>
              <a:buClr>
                <a:srgbClr val="A7B788"/>
              </a:buClr>
              <a:buSzPct val="59259"/>
              <a:buFont typeface="Wingdings"/>
              <a:buChar char=""/>
              <a:tabLst>
                <a:tab pos="332105" algn="l"/>
              </a:tabLst>
            </a:pPr>
            <a:r>
              <a:rPr dirty="0" sz="2700" b="1" i="1">
                <a:latin typeface="Calibri"/>
                <a:cs typeface="Calibri"/>
              </a:rPr>
              <a:t>Discrete</a:t>
            </a:r>
            <a:r>
              <a:rPr dirty="0" sz="2700" spc="-70" b="1" i="1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circuits:</a:t>
            </a:r>
            <a:endParaRPr sz="2700">
              <a:latin typeface="Calibri"/>
              <a:cs typeface="Calibri"/>
            </a:endParaRPr>
          </a:p>
          <a:p>
            <a:pPr marL="652145" marR="229870" indent="-274320">
              <a:lnSpc>
                <a:spcPct val="80000"/>
              </a:lnSpc>
              <a:spcBef>
                <a:spcPts val="610"/>
              </a:spcBef>
            </a:pPr>
            <a:r>
              <a:rPr dirty="0" sz="16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650" spc="18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latin typeface="Calibri"/>
                <a:cs typeface="Calibri"/>
              </a:rPr>
              <a:t>Built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using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individual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discrete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components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(transistors, </a:t>
            </a:r>
            <a:r>
              <a:rPr dirty="0" sz="2400">
                <a:latin typeface="Calibri"/>
                <a:cs typeface="Calibri"/>
              </a:rPr>
              <a:t>diodes,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Rs,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Ls,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Cs)</a:t>
            </a:r>
            <a:endParaRPr sz="2400">
              <a:latin typeface="Calibri"/>
              <a:cs typeface="Calibri"/>
            </a:endParaRPr>
          </a:p>
          <a:p>
            <a:pPr marL="652780" marR="5080" indent="-274320">
              <a:lnSpc>
                <a:spcPts val="2300"/>
              </a:lnSpc>
              <a:spcBef>
                <a:spcPts val="585"/>
              </a:spcBef>
            </a:pPr>
            <a:r>
              <a:rPr dirty="0" sz="16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650" spc="204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latin typeface="Calibri"/>
                <a:cs typeface="Calibri"/>
              </a:rPr>
              <a:t>Not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integrated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circuits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(ICs),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though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we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will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be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laying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the </a:t>
            </a:r>
            <a:r>
              <a:rPr dirty="0" sz="2400" spc="-10">
                <a:latin typeface="Calibri"/>
                <a:cs typeface="Calibri"/>
              </a:rPr>
              <a:t>foundation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for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IC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design</a:t>
            </a:r>
            <a:endParaRPr sz="2400">
              <a:latin typeface="Calibri"/>
              <a:cs typeface="Calibri"/>
            </a:endParaRPr>
          </a:p>
          <a:p>
            <a:pPr marL="332105" indent="-319405">
              <a:lnSpc>
                <a:spcPct val="100000"/>
              </a:lnSpc>
              <a:spcBef>
                <a:spcPts val="1265"/>
              </a:spcBef>
              <a:buClr>
                <a:srgbClr val="A7B788"/>
              </a:buClr>
              <a:buSzPct val="59259"/>
              <a:buFont typeface="Wingdings"/>
              <a:buChar char=""/>
              <a:tabLst>
                <a:tab pos="332105" algn="l"/>
              </a:tabLst>
            </a:pPr>
            <a:r>
              <a:rPr dirty="0" sz="2700" b="1" i="1">
                <a:latin typeface="Calibri"/>
                <a:cs typeface="Calibri"/>
              </a:rPr>
              <a:t>Analog</a:t>
            </a:r>
            <a:r>
              <a:rPr dirty="0" sz="2700" spc="-80" b="1" i="1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circuits:</a:t>
            </a:r>
            <a:endParaRPr sz="27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35"/>
              </a:spcBef>
            </a:pPr>
            <a:r>
              <a:rPr dirty="0" sz="16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650" spc="22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400" spc="-25">
                <a:latin typeface="Calibri"/>
                <a:cs typeface="Calibri"/>
              </a:rPr>
              <a:t>Voltages/currents </a:t>
            </a:r>
            <a:r>
              <a:rPr dirty="0" sz="2400">
                <a:latin typeface="Calibri"/>
                <a:cs typeface="Calibri"/>
              </a:rPr>
              <a:t>can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vary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0" b="1" i="1">
                <a:latin typeface="Calibri"/>
                <a:cs typeface="Calibri"/>
              </a:rPr>
              <a:t>continuously</a:t>
            </a:r>
            <a:endParaRPr sz="2400">
              <a:latin typeface="Calibri"/>
              <a:cs typeface="Calibri"/>
            </a:endParaRPr>
          </a:p>
          <a:p>
            <a:pPr marL="652145" marR="107950" indent="-274320">
              <a:lnSpc>
                <a:spcPts val="2300"/>
              </a:lnSpc>
              <a:spcBef>
                <a:spcPts val="585"/>
              </a:spcBef>
            </a:pPr>
            <a:r>
              <a:rPr dirty="0" sz="16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650" spc="17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latin typeface="Calibri"/>
                <a:cs typeface="Calibri"/>
              </a:rPr>
              <a:t>As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opposed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to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digital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circuits,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where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quantities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can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only </a:t>
            </a:r>
            <a:r>
              <a:rPr dirty="0" sz="2400">
                <a:latin typeface="Calibri"/>
                <a:cs typeface="Calibri"/>
              </a:rPr>
              <a:t>assume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discrete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values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1600200"/>
            <a:ext cx="7772400" cy="990600"/>
          </a:xfrm>
          <a:prstGeom prst="rect"/>
          <a:solidFill>
            <a:srgbClr val="6E6E74"/>
          </a:solidFill>
        </p:spPr>
        <p:txBody>
          <a:bodyPr wrap="square" lIns="0" tIns="12382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975"/>
              </a:spcBef>
            </a:pPr>
            <a:r>
              <a:rPr dirty="0" sz="4400">
                <a:solidFill>
                  <a:srgbClr val="FFFFFF"/>
                </a:solidFill>
              </a:rPr>
              <a:t>Rectifier</a:t>
            </a:r>
            <a:r>
              <a:rPr dirty="0" sz="4400" spc="-185">
                <a:solidFill>
                  <a:srgbClr val="FFFFFF"/>
                </a:solidFill>
              </a:rPr>
              <a:t> </a:t>
            </a:r>
            <a:r>
              <a:rPr dirty="0" sz="4400" spc="-10">
                <a:solidFill>
                  <a:srgbClr val="FFFFFF"/>
                </a:solidFill>
              </a:rPr>
              <a:t>Circuits</a:t>
            </a:r>
            <a:endParaRPr sz="4400"/>
          </a:p>
        </p:txBody>
      </p:sp>
      <p:sp>
        <p:nvSpPr>
          <p:cNvPr id="4" name="object 4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30035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365"/>
              </a:spcBef>
            </a:pPr>
            <a:r>
              <a:rPr dirty="0" sz="2400" spc="-25" b="1">
                <a:solidFill>
                  <a:srgbClr val="FFFFFF"/>
                </a:solidFill>
                <a:latin typeface="Calibri"/>
                <a:cs typeface="Calibri"/>
              </a:rPr>
              <a:t>40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41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Rectifier</a:t>
            </a:r>
            <a:r>
              <a:rPr dirty="0" sz="4000" spc="-135"/>
              <a:t> </a:t>
            </a:r>
            <a:r>
              <a:rPr dirty="0" sz="4000" spc="-10"/>
              <a:t>Circuits</a:t>
            </a:r>
            <a:endParaRPr sz="4000"/>
          </a:p>
        </p:txBody>
      </p:sp>
      <p:sp>
        <p:nvSpPr>
          <p:cNvPr id="4" name="object 4" descr=""/>
          <p:cNvSpPr txBox="1"/>
          <p:nvPr/>
        </p:nvSpPr>
        <p:spPr>
          <a:xfrm>
            <a:off x="535940" y="1265173"/>
            <a:ext cx="8070215" cy="121539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332740" marR="5080" indent="-320040">
              <a:lnSpc>
                <a:spcPts val="2920"/>
              </a:lnSpc>
              <a:spcBef>
                <a:spcPts val="459"/>
              </a:spcBef>
              <a:buClr>
                <a:srgbClr val="A7B788"/>
              </a:buClr>
              <a:buSzPct val="59259"/>
              <a:buFont typeface="Wingdings"/>
              <a:buChar char=""/>
              <a:tabLst>
                <a:tab pos="332740" algn="l"/>
              </a:tabLst>
            </a:pPr>
            <a:r>
              <a:rPr dirty="0" sz="2700" b="1" i="1">
                <a:latin typeface="Calibri"/>
                <a:cs typeface="Calibri"/>
              </a:rPr>
              <a:t>Rectifier</a:t>
            </a:r>
            <a:r>
              <a:rPr dirty="0" sz="2700" spc="-70" b="1" i="1">
                <a:latin typeface="Calibri"/>
                <a:cs typeface="Calibri"/>
              </a:rPr>
              <a:t> </a:t>
            </a:r>
            <a:r>
              <a:rPr dirty="0" sz="2700" b="1" i="1">
                <a:latin typeface="Calibri"/>
                <a:cs typeface="Calibri"/>
              </a:rPr>
              <a:t>circuits</a:t>
            </a:r>
            <a:r>
              <a:rPr dirty="0" sz="2700" spc="-75" b="1" i="1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are</a:t>
            </a:r>
            <a:r>
              <a:rPr dirty="0" sz="2700" spc="-8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circuits</a:t>
            </a:r>
            <a:r>
              <a:rPr dirty="0" sz="2700" spc="-8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that</a:t>
            </a:r>
            <a:r>
              <a:rPr dirty="0" sz="2700" spc="-9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convert</a:t>
            </a:r>
            <a:r>
              <a:rPr dirty="0" sz="2700" spc="-7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AC</a:t>
            </a:r>
            <a:r>
              <a:rPr dirty="0" sz="2700" spc="-8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signals</a:t>
            </a:r>
            <a:r>
              <a:rPr dirty="0" sz="2700" spc="-80">
                <a:latin typeface="Calibri"/>
                <a:cs typeface="Calibri"/>
              </a:rPr>
              <a:t> </a:t>
            </a:r>
            <a:r>
              <a:rPr dirty="0" sz="2700" spc="-20">
                <a:latin typeface="Calibri"/>
                <a:cs typeface="Calibri"/>
              </a:rPr>
              <a:t>into </a:t>
            </a:r>
            <a:r>
              <a:rPr dirty="0" sz="2700">
                <a:latin typeface="Calibri"/>
                <a:cs typeface="Calibri"/>
              </a:rPr>
              <a:t>DC</a:t>
            </a:r>
            <a:r>
              <a:rPr dirty="0" sz="2700" spc="-20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signals</a:t>
            </a:r>
            <a:endParaRPr sz="27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285"/>
              </a:spcBef>
            </a:pPr>
            <a:r>
              <a:rPr dirty="0" sz="16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650" spc="23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400" spc="-30" b="1" i="1">
                <a:latin typeface="Calibri"/>
                <a:cs typeface="Calibri"/>
              </a:rPr>
              <a:t>AC-</a:t>
            </a:r>
            <a:r>
              <a:rPr dirty="0" sz="2400" spc="-25" b="1" i="1">
                <a:latin typeface="Calibri"/>
                <a:cs typeface="Calibri"/>
              </a:rPr>
              <a:t>to-</a:t>
            </a:r>
            <a:r>
              <a:rPr dirty="0" sz="2400" b="1" i="1">
                <a:latin typeface="Calibri"/>
                <a:cs typeface="Calibri"/>
              </a:rPr>
              <a:t>DC</a:t>
            </a:r>
            <a:r>
              <a:rPr dirty="0" sz="2400" spc="5" b="1" i="1">
                <a:latin typeface="Calibri"/>
                <a:cs typeface="Calibri"/>
              </a:rPr>
              <a:t> </a:t>
            </a:r>
            <a:r>
              <a:rPr dirty="0" sz="2400" b="1" i="1">
                <a:latin typeface="Calibri"/>
                <a:cs typeface="Calibri"/>
              </a:rPr>
              <a:t>power</a:t>
            </a:r>
            <a:r>
              <a:rPr dirty="0" sz="2400" spc="-15" b="1" i="1">
                <a:latin typeface="Calibri"/>
                <a:cs typeface="Calibri"/>
              </a:rPr>
              <a:t> </a:t>
            </a:r>
            <a:r>
              <a:rPr dirty="0" sz="2400" spc="-10" b="1" i="1">
                <a:latin typeface="Calibri"/>
                <a:cs typeface="Calibri"/>
              </a:rPr>
              <a:t>converters: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35940" y="4291076"/>
            <a:ext cx="7570470" cy="18935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77825">
              <a:lnSpc>
                <a:spcPct val="100000"/>
              </a:lnSpc>
              <a:spcBef>
                <a:spcPts val="100"/>
              </a:spcBef>
            </a:pPr>
            <a:r>
              <a:rPr dirty="0" sz="16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650" spc="22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latin typeface="Calibri"/>
                <a:cs typeface="Calibri"/>
              </a:rPr>
              <a:t>Also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used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as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b="1" i="1">
                <a:latin typeface="Calibri"/>
                <a:cs typeface="Calibri"/>
              </a:rPr>
              <a:t>peak</a:t>
            </a:r>
            <a:r>
              <a:rPr dirty="0" sz="2400" spc="-30" b="1" i="1">
                <a:latin typeface="Calibri"/>
                <a:cs typeface="Calibri"/>
              </a:rPr>
              <a:t> </a:t>
            </a:r>
            <a:r>
              <a:rPr dirty="0" sz="2400" spc="-10" b="1" i="1">
                <a:latin typeface="Calibri"/>
                <a:cs typeface="Calibri"/>
              </a:rPr>
              <a:t>detectors</a:t>
            </a:r>
            <a:endParaRPr sz="2400">
              <a:latin typeface="Calibri"/>
              <a:cs typeface="Calibri"/>
            </a:endParaRPr>
          </a:p>
          <a:p>
            <a:pPr marL="926465" indent="-227965">
              <a:lnSpc>
                <a:spcPct val="100000"/>
              </a:lnSpc>
              <a:spcBef>
                <a:spcPts val="5"/>
              </a:spcBef>
              <a:buClr>
                <a:srgbClr val="A7B788"/>
              </a:buClr>
              <a:buSzPct val="73809"/>
              <a:buFont typeface="Wingdings"/>
              <a:buChar char=""/>
              <a:tabLst>
                <a:tab pos="926465" algn="l"/>
              </a:tabLst>
            </a:pPr>
            <a:r>
              <a:rPr dirty="0" sz="2100">
                <a:latin typeface="Calibri"/>
                <a:cs typeface="Calibri"/>
              </a:rPr>
              <a:t>AM</a:t>
            </a:r>
            <a:r>
              <a:rPr dirty="0" sz="2100" spc="-25">
                <a:latin typeface="Calibri"/>
                <a:cs typeface="Calibri"/>
              </a:rPr>
              <a:t> </a:t>
            </a:r>
            <a:r>
              <a:rPr dirty="0" sz="2100" spc="-10">
                <a:latin typeface="Calibri"/>
                <a:cs typeface="Calibri"/>
              </a:rPr>
              <a:t>receivers</a:t>
            </a:r>
            <a:endParaRPr sz="2100">
              <a:latin typeface="Calibri"/>
              <a:cs typeface="Calibri"/>
            </a:endParaRPr>
          </a:p>
          <a:p>
            <a:pPr marL="926465" indent="-227965">
              <a:lnSpc>
                <a:spcPct val="100000"/>
              </a:lnSpc>
              <a:buClr>
                <a:srgbClr val="A7B788"/>
              </a:buClr>
              <a:buSzPct val="73809"/>
              <a:buFont typeface="Wingdings"/>
              <a:buChar char=""/>
              <a:tabLst>
                <a:tab pos="926465" algn="l"/>
              </a:tabLst>
            </a:pPr>
            <a:r>
              <a:rPr dirty="0" sz="2100" spc="-10">
                <a:latin typeface="Calibri"/>
                <a:cs typeface="Calibri"/>
              </a:rPr>
              <a:t>Measurement</a:t>
            </a:r>
            <a:r>
              <a:rPr dirty="0" sz="2100" spc="-45">
                <a:latin typeface="Calibri"/>
                <a:cs typeface="Calibri"/>
              </a:rPr>
              <a:t> </a:t>
            </a:r>
            <a:r>
              <a:rPr dirty="0" sz="2100" spc="-10">
                <a:latin typeface="Calibri"/>
                <a:cs typeface="Calibri"/>
              </a:rPr>
              <a:t>instruments</a:t>
            </a:r>
            <a:endParaRPr sz="2100">
              <a:latin typeface="Calibri"/>
              <a:cs typeface="Calibri"/>
            </a:endParaRPr>
          </a:p>
          <a:p>
            <a:pPr marL="332105" indent="-319405">
              <a:lnSpc>
                <a:spcPct val="100000"/>
              </a:lnSpc>
              <a:spcBef>
                <a:spcPts val="625"/>
              </a:spcBef>
              <a:buClr>
                <a:srgbClr val="A7B788"/>
              </a:buClr>
              <a:buSzPct val="59259"/>
              <a:buFont typeface="Wingdings"/>
              <a:buChar char=""/>
              <a:tabLst>
                <a:tab pos="332105" algn="l"/>
              </a:tabLst>
            </a:pPr>
            <a:r>
              <a:rPr dirty="0" sz="2700" spc="-10">
                <a:latin typeface="Calibri"/>
                <a:cs typeface="Calibri"/>
              </a:rPr>
              <a:t>Rectifiers</a:t>
            </a:r>
            <a:r>
              <a:rPr dirty="0" sz="2700" spc="-6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rely</a:t>
            </a:r>
            <a:r>
              <a:rPr dirty="0" sz="2700" spc="-5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on</a:t>
            </a:r>
            <a:r>
              <a:rPr dirty="0" sz="2700" spc="-5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the</a:t>
            </a:r>
            <a:r>
              <a:rPr dirty="0" sz="2700" spc="-6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unidirectional</a:t>
            </a:r>
            <a:r>
              <a:rPr dirty="0" sz="2700" spc="-6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nature</a:t>
            </a:r>
            <a:r>
              <a:rPr dirty="0" sz="2700" spc="-7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of</a:t>
            </a:r>
            <a:r>
              <a:rPr dirty="0" sz="2700" spc="-50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diodes</a:t>
            </a:r>
            <a:endParaRPr sz="27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35"/>
              </a:spcBef>
            </a:pPr>
            <a:r>
              <a:rPr dirty="0" sz="16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650" spc="17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latin typeface="Calibri"/>
                <a:cs typeface="Calibri"/>
              </a:rPr>
              <a:t>Eliminate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negative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voltages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or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make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them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positive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65810" y="2514600"/>
            <a:ext cx="5322234" cy="1676399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6860540" y="3738420"/>
            <a:ext cx="41211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-10">
                <a:latin typeface="Calibri"/>
                <a:cs typeface="Calibri"/>
              </a:rPr>
              <a:t>Sedra/Smith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9" name="object 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42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 spc="-10"/>
              <a:t>Half-</a:t>
            </a:r>
            <a:r>
              <a:rPr dirty="0" sz="4000" spc="-40"/>
              <a:t>Wave</a:t>
            </a:r>
            <a:r>
              <a:rPr dirty="0" sz="4000" spc="-145"/>
              <a:t> </a:t>
            </a:r>
            <a:r>
              <a:rPr dirty="0" sz="4000" spc="-10"/>
              <a:t>Rectifier</a:t>
            </a:r>
            <a:endParaRPr sz="4000"/>
          </a:p>
        </p:txBody>
      </p:sp>
      <p:sp>
        <p:nvSpPr>
          <p:cNvPr id="4" name="object 4" descr=""/>
          <p:cNvSpPr/>
          <p:nvPr/>
        </p:nvSpPr>
        <p:spPr>
          <a:xfrm>
            <a:off x="1673086" y="3394541"/>
            <a:ext cx="341630" cy="294640"/>
          </a:xfrm>
          <a:custGeom>
            <a:avLst/>
            <a:gdLst/>
            <a:ahLst/>
            <a:cxnLst/>
            <a:rect l="l" t="t" r="r" b="b"/>
            <a:pathLst>
              <a:path w="341630" h="294639">
                <a:moveTo>
                  <a:pt x="247332" y="0"/>
                </a:moveTo>
                <a:lnTo>
                  <a:pt x="243141" y="11950"/>
                </a:lnTo>
                <a:lnTo>
                  <a:pt x="260179" y="19344"/>
                </a:lnTo>
                <a:lnTo>
                  <a:pt x="274831" y="29579"/>
                </a:lnTo>
                <a:lnTo>
                  <a:pt x="304585" y="77019"/>
                </a:lnTo>
                <a:lnTo>
                  <a:pt x="313231" y="120262"/>
                </a:lnTo>
                <a:lnTo>
                  <a:pt x="314363" y="145694"/>
                </a:lnTo>
                <a:lnTo>
                  <a:pt x="313272" y="171649"/>
                </a:lnTo>
                <a:lnTo>
                  <a:pt x="304542" y="216412"/>
                </a:lnTo>
                <a:lnTo>
                  <a:pt x="287025" y="251366"/>
                </a:lnTo>
                <a:lnTo>
                  <a:pt x="243611" y="282384"/>
                </a:lnTo>
                <a:lnTo>
                  <a:pt x="247332" y="294322"/>
                </a:lnTo>
                <a:lnTo>
                  <a:pt x="287477" y="275491"/>
                </a:lnTo>
                <a:lnTo>
                  <a:pt x="316991" y="242887"/>
                </a:lnTo>
                <a:lnTo>
                  <a:pt x="335148" y="199237"/>
                </a:lnTo>
                <a:lnTo>
                  <a:pt x="341198" y="147243"/>
                </a:lnTo>
                <a:lnTo>
                  <a:pt x="339699" y="120581"/>
                </a:lnTo>
                <a:lnTo>
                  <a:pt x="339681" y="120262"/>
                </a:lnTo>
                <a:lnTo>
                  <a:pt x="327541" y="72432"/>
                </a:lnTo>
                <a:lnTo>
                  <a:pt x="303464" y="33497"/>
                </a:lnTo>
                <a:lnTo>
                  <a:pt x="268670" y="7703"/>
                </a:lnTo>
                <a:lnTo>
                  <a:pt x="247332" y="0"/>
                </a:lnTo>
                <a:close/>
              </a:path>
              <a:path w="341630" h="294639">
                <a:moveTo>
                  <a:pt x="93865" y="0"/>
                </a:moveTo>
                <a:lnTo>
                  <a:pt x="53816" y="18869"/>
                </a:lnTo>
                <a:lnTo>
                  <a:pt x="24282" y="51587"/>
                </a:lnTo>
                <a:lnTo>
                  <a:pt x="6069" y="95324"/>
                </a:lnTo>
                <a:lnTo>
                  <a:pt x="87" y="145694"/>
                </a:lnTo>
                <a:lnTo>
                  <a:pt x="0" y="147243"/>
                </a:lnTo>
                <a:lnTo>
                  <a:pt x="1512" y="174282"/>
                </a:lnTo>
                <a:lnTo>
                  <a:pt x="13614" y="222106"/>
                </a:lnTo>
                <a:lnTo>
                  <a:pt x="37633" y="260911"/>
                </a:lnTo>
                <a:lnTo>
                  <a:pt x="72465" y="286628"/>
                </a:lnTo>
                <a:lnTo>
                  <a:pt x="93865" y="294322"/>
                </a:lnTo>
                <a:lnTo>
                  <a:pt x="97586" y="282384"/>
                </a:lnTo>
                <a:lnTo>
                  <a:pt x="80818" y="274950"/>
                </a:lnTo>
                <a:lnTo>
                  <a:pt x="66346" y="264610"/>
                </a:lnTo>
                <a:lnTo>
                  <a:pt x="36661" y="216412"/>
                </a:lnTo>
                <a:lnTo>
                  <a:pt x="27927" y="171649"/>
                </a:lnTo>
                <a:lnTo>
                  <a:pt x="26835" y="145694"/>
                </a:lnTo>
                <a:lnTo>
                  <a:pt x="27927" y="120581"/>
                </a:lnTo>
                <a:lnTo>
                  <a:pt x="36661" y="77019"/>
                </a:lnTo>
                <a:lnTo>
                  <a:pt x="54201" y="42656"/>
                </a:lnTo>
                <a:lnTo>
                  <a:pt x="98056" y="11950"/>
                </a:lnTo>
                <a:lnTo>
                  <a:pt x="9386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485140" y="1219009"/>
            <a:ext cx="5297170" cy="248983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382905" indent="-319405">
              <a:lnSpc>
                <a:spcPct val="100000"/>
              </a:lnSpc>
              <a:spcBef>
                <a:spcPts val="50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82905" algn="l"/>
              </a:tabLst>
            </a:pPr>
            <a:r>
              <a:rPr dirty="0" sz="2500" spc="-10">
                <a:latin typeface="Calibri"/>
                <a:cs typeface="Calibri"/>
              </a:rPr>
              <a:t>Half-wave</a:t>
            </a:r>
            <a:r>
              <a:rPr dirty="0" sz="2500" spc="-105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rectifier</a:t>
            </a:r>
            <a:endParaRPr sz="2500">
              <a:latin typeface="Calibri"/>
              <a:cs typeface="Calibri"/>
            </a:endParaRPr>
          </a:p>
          <a:p>
            <a:pPr marL="429259">
              <a:lnSpc>
                <a:spcPct val="100000"/>
              </a:lnSpc>
              <a:spcBef>
                <a:spcPts val="355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5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latin typeface="Calibri"/>
                <a:cs typeface="Calibri"/>
              </a:rPr>
              <a:t>Sinusoidal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input,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e.g.,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powerline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voltage</a:t>
            </a:r>
            <a:endParaRPr sz="2200">
              <a:latin typeface="Calibri"/>
              <a:cs typeface="Calibri"/>
            </a:endParaRPr>
          </a:p>
          <a:p>
            <a:pPr marL="429259">
              <a:lnSpc>
                <a:spcPct val="100000"/>
              </a:lnSpc>
              <a:spcBef>
                <a:spcPts val="335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5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 spc="-10">
                <a:latin typeface="Calibri"/>
                <a:cs typeface="Calibri"/>
              </a:rPr>
              <a:t>Negative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half-</a:t>
            </a:r>
            <a:r>
              <a:rPr dirty="0" sz="2200">
                <a:latin typeface="Calibri"/>
                <a:cs typeface="Calibri"/>
              </a:rPr>
              <a:t>periods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removed</a:t>
            </a:r>
            <a:endParaRPr sz="2200">
              <a:latin typeface="Calibri"/>
              <a:cs typeface="Calibri"/>
            </a:endParaRPr>
          </a:p>
          <a:p>
            <a:pPr marL="429259">
              <a:lnSpc>
                <a:spcPct val="100000"/>
              </a:lnSpc>
              <a:spcBef>
                <a:spcPts val="335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3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latin typeface="Calibri"/>
                <a:cs typeface="Calibri"/>
              </a:rPr>
              <a:t>Only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positive</a:t>
            </a:r>
            <a:r>
              <a:rPr dirty="0" sz="2200" spc="-5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voltages</a:t>
            </a:r>
            <a:r>
              <a:rPr dirty="0" sz="2200" spc="-6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at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rectifier</a:t>
            </a:r>
            <a:r>
              <a:rPr dirty="0" sz="2200" spc="-5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output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370"/>
              </a:spcBef>
            </a:pPr>
            <a:endParaRPr sz="2200">
              <a:latin typeface="Calibri"/>
              <a:cs typeface="Calibri"/>
            </a:endParaRPr>
          </a:p>
          <a:p>
            <a:pPr marL="382905" indent="-319405">
              <a:lnSpc>
                <a:spcPct val="100000"/>
              </a:lnSpc>
              <a:buClr>
                <a:srgbClr val="A7B788"/>
              </a:buClr>
              <a:buSzPct val="60000"/>
              <a:buFont typeface="Wingdings"/>
              <a:buChar char=""/>
              <a:tabLst>
                <a:tab pos="382905" algn="l"/>
                <a:tab pos="1291590" algn="l"/>
                <a:tab pos="1644014" algn="l"/>
              </a:tabLst>
            </a:pPr>
            <a:r>
              <a:rPr dirty="0" sz="2500">
                <a:latin typeface="Calibri"/>
                <a:cs typeface="Calibri"/>
              </a:rPr>
              <a:t>For</a:t>
            </a:r>
            <a:r>
              <a:rPr dirty="0" sz="2500" spc="-60">
                <a:latin typeface="Calibri"/>
                <a:cs typeface="Calibri"/>
              </a:rPr>
              <a:t> </a:t>
            </a:r>
            <a:r>
              <a:rPr dirty="0" sz="2500" spc="-645">
                <a:latin typeface="Cambria Math"/>
                <a:cs typeface="Cambria Math"/>
              </a:rPr>
              <a:t>𝑣𝑣</a:t>
            </a:r>
            <a:r>
              <a:rPr dirty="0" baseline="-15432" sz="2700" spc="-967">
                <a:latin typeface="Cambria Math"/>
                <a:cs typeface="Cambria Math"/>
              </a:rPr>
              <a:t>𝑠𝑠</a:t>
            </a:r>
            <a:r>
              <a:rPr dirty="0" baseline="-15432" sz="2700">
                <a:latin typeface="Cambria Math"/>
                <a:cs typeface="Cambria Math"/>
              </a:rPr>
              <a:t>	</a:t>
            </a:r>
            <a:r>
              <a:rPr dirty="0" sz="2500" spc="-530">
                <a:latin typeface="Cambria Math"/>
                <a:cs typeface="Cambria Math"/>
              </a:rPr>
              <a:t>𝑡𝑡</a:t>
            </a:r>
            <a:r>
              <a:rPr dirty="0" sz="2500">
                <a:latin typeface="Cambria Math"/>
                <a:cs typeface="Cambria Math"/>
              </a:rPr>
              <a:t>	≥</a:t>
            </a:r>
            <a:r>
              <a:rPr dirty="0" sz="2500" spc="140">
                <a:latin typeface="Cambria Math"/>
                <a:cs typeface="Cambria Math"/>
              </a:rPr>
              <a:t> </a:t>
            </a:r>
            <a:r>
              <a:rPr dirty="0" sz="2500" spc="-1050">
                <a:latin typeface="Cambria Math"/>
                <a:cs typeface="Cambria Math"/>
              </a:rPr>
              <a:t>𝑉𝑉</a:t>
            </a:r>
            <a:r>
              <a:rPr dirty="0" baseline="-15432" sz="2700" spc="-585">
                <a:latin typeface="Cambria Math"/>
                <a:cs typeface="Cambria Math"/>
              </a:rPr>
              <a:t>𝑑</a:t>
            </a:r>
            <a:r>
              <a:rPr dirty="0" baseline="-15432" sz="2700" spc="-509">
                <a:latin typeface="Cambria Math"/>
                <a:cs typeface="Cambria Math"/>
              </a:rPr>
              <a:t>𝑑</a:t>
            </a:r>
            <a:r>
              <a:rPr dirty="0" baseline="-15432" sz="2700" spc="-600">
                <a:latin typeface="Cambria Math"/>
                <a:cs typeface="Cambria Math"/>
              </a:rPr>
              <a:t>,𝑜𝑜𝑜</a:t>
            </a:r>
            <a:r>
              <a:rPr dirty="0" baseline="-15432" sz="2700" spc="-585">
                <a:latin typeface="Cambria Math"/>
                <a:cs typeface="Cambria Math"/>
              </a:rPr>
              <a:t>𝑜</a:t>
            </a:r>
            <a:r>
              <a:rPr dirty="0" baseline="-15432" sz="2700" spc="652">
                <a:latin typeface="Cambria Math"/>
                <a:cs typeface="Cambria Math"/>
              </a:rPr>
              <a:t> </a:t>
            </a:r>
            <a:r>
              <a:rPr dirty="0" sz="2500">
                <a:latin typeface="Cambria Math"/>
                <a:cs typeface="Cambria Math"/>
              </a:rPr>
              <a:t>≈</a:t>
            </a:r>
            <a:r>
              <a:rPr dirty="0" sz="2500" spc="145">
                <a:latin typeface="Cambria Math"/>
                <a:cs typeface="Cambria Math"/>
              </a:rPr>
              <a:t> </a:t>
            </a:r>
            <a:r>
              <a:rPr dirty="0" sz="2500">
                <a:latin typeface="Cambria Math"/>
                <a:cs typeface="Cambria Math"/>
              </a:rPr>
              <a:t>700</a:t>
            </a:r>
            <a:r>
              <a:rPr dirty="0" sz="2500" spc="5">
                <a:latin typeface="Cambria Math"/>
                <a:cs typeface="Cambria Math"/>
              </a:rPr>
              <a:t> </a:t>
            </a:r>
            <a:r>
              <a:rPr dirty="0" sz="2500" spc="-750">
                <a:latin typeface="Cambria Math"/>
                <a:cs typeface="Cambria Math"/>
              </a:rPr>
              <a:t>𝑚𝑚𝑉𝑉</a:t>
            </a:r>
            <a:r>
              <a:rPr dirty="0" sz="2500" spc="-750">
                <a:latin typeface="Calibri"/>
                <a:cs typeface="Calibri"/>
              </a:rPr>
              <a:t>: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1310829" y="3851191"/>
            <a:ext cx="300355" cy="259079"/>
          </a:xfrm>
          <a:custGeom>
            <a:avLst/>
            <a:gdLst/>
            <a:ahLst/>
            <a:cxnLst/>
            <a:rect l="l" t="t" r="r" b="b"/>
            <a:pathLst>
              <a:path w="300355" h="259079">
                <a:moveTo>
                  <a:pt x="217474" y="0"/>
                </a:moveTo>
                <a:lnTo>
                  <a:pt x="213791" y="10515"/>
                </a:lnTo>
                <a:lnTo>
                  <a:pt x="228783" y="17023"/>
                </a:lnTo>
                <a:lnTo>
                  <a:pt x="241679" y="26031"/>
                </a:lnTo>
                <a:lnTo>
                  <a:pt x="267861" y="67784"/>
                </a:lnTo>
                <a:lnTo>
                  <a:pt x="275469" y="105840"/>
                </a:lnTo>
                <a:lnTo>
                  <a:pt x="275509" y="106118"/>
                </a:lnTo>
                <a:lnTo>
                  <a:pt x="275506" y="151067"/>
                </a:lnTo>
                <a:lnTo>
                  <a:pt x="267824" y="190462"/>
                </a:lnTo>
                <a:lnTo>
                  <a:pt x="241696" y="232887"/>
                </a:lnTo>
                <a:lnTo>
                  <a:pt x="214198" y="248526"/>
                </a:lnTo>
                <a:lnTo>
                  <a:pt x="217474" y="259029"/>
                </a:lnTo>
                <a:lnTo>
                  <a:pt x="252804" y="242460"/>
                </a:lnTo>
                <a:lnTo>
                  <a:pt x="278790" y="213766"/>
                </a:lnTo>
                <a:lnTo>
                  <a:pt x="294763" y="175345"/>
                </a:lnTo>
                <a:lnTo>
                  <a:pt x="300088" y="129590"/>
                </a:lnTo>
                <a:lnTo>
                  <a:pt x="298768" y="106118"/>
                </a:lnTo>
                <a:lnTo>
                  <a:pt x="288065" y="63745"/>
                </a:lnTo>
                <a:lnTo>
                  <a:pt x="266872" y="29484"/>
                </a:lnTo>
                <a:lnTo>
                  <a:pt x="236253" y="6781"/>
                </a:lnTo>
                <a:lnTo>
                  <a:pt x="217474" y="0"/>
                </a:lnTo>
                <a:close/>
              </a:path>
              <a:path w="300355" h="259079">
                <a:moveTo>
                  <a:pt x="82613" y="0"/>
                </a:moveTo>
                <a:lnTo>
                  <a:pt x="47369" y="16610"/>
                </a:lnTo>
                <a:lnTo>
                  <a:pt x="21374" y="45402"/>
                </a:lnTo>
                <a:lnTo>
                  <a:pt x="5343" y="83891"/>
                </a:lnTo>
                <a:lnTo>
                  <a:pt x="77" y="128219"/>
                </a:lnTo>
                <a:lnTo>
                  <a:pt x="0" y="129590"/>
                </a:lnTo>
                <a:lnTo>
                  <a:pt x="5330" y="175345"/>
                </a:lnTo>
                <a:lnTo>
                  <a:pt x="21310" y="213766"/>
                </a:lnTo>
                <a:lnTo>
                  <a:pt x="47285" y="242460"/>
                </a:lnTo>
                <a:lnTo>
                  <a:pt x="82613" y="259029"/>
                </a:lnTo>
                <a:lnTo>
                  <a:pt x="85890" y="248526"/>
                </a:lnTo>
                <a:lnTo>
                  <a:pt x="71135" y="241987"/>
                </a:lnTo>
                <a:lnTo>
                  <a:pt x="58400" y="232887"/>
                </a:lnTo>
                <a:lnTo>
                  <a:pt x="32271" y="190462"/>
                </a:lnTo>
                <a:lnTo>
                  <a:pt x="24594" y="151067"/>
                </a:lnTo>
                <a:lnTo>
                  <a:pt x="23634" y="128219"/>
                </a:lnTo>
                <a:lnTo>
                  <a:pt x="24594" y="106118"/>
                </a:lnTo>
                <a:lnTo>
                  <a:pt x="32271" y="67784"/>
                </a:lnTo>
                <a:lnTo>
                  <a:pt x="58500" y="26031"/>
                </a:lnTo>
                <a:lnTo>
                  <a:pt x="86309" y="10515"/>
                </a:lnTo>
                <a:lnTo>
                  <a:pt x="8261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486089" y="4265719"/>
            <a:ext cx="300355" cy="259079"/>
          </a:xfrm>
          <a:custGeom>
            <a:avLst/>
            <a:gdLst/>
            <a:ahLst/>
            <a:cxnLst/>
            <a:rect l="l" t="t" r="r" b="b"/>
            <a:pathLst>
              <a:path w="300355" h="259079">
                <a:moveTo>
                  <a:pt x="217474" y="0"/>
                </a:moveTo>
                <a:lnTo>
                  <a:pt x="213791" y="10515"/>
                </a:lnTo>
                <a:lnTo>
                  <a:pt x="228783" y="17023"/>
                </a:lnTo>
                <a:lnTo>
                  <a:pt x="241679" y="26031"/>
                </a:lnTo>
                <a:lnTo>
                  <a:pt x="267861" y="67784"/>
                </a:lnTo>
                <a:lnTo>
                  <a:pt x="275469" y="105840"/>
                </a:lnTo>
                <a:lnTo>
                  <a:pt x="275509" y="106118"/>
                </a:lnTo>
                <a:lnTo>
                  <a:pt x="275506" y="151067"/>
                </a:lnTo>
                <a:lnTo>
                  <a:pt x="267824" y="190462"/>
                </a:lnTo>
                <a:lnTo>
                  <a:pt x="241696" y="232887"/>
                </a:lnTo>
                <a:lnTo>
                  <a:pt x="214198" y="248526"/>
                </a:lnTo>
                <a:lnTo>
                  <a:pt x="217474" y="259029"/>
                </a:lnTo>
                <a:lnTo>
                  <a:pt x="252804" y="242460"/>
                </a:lnTo>
                <a:lnTo>
                  <a:pt x="278790" y="213766"/>
                </a:lnTo>
                <a:lnTo>
                  <a:pt x="294763" y="175345"/>
                </a:lnTo>
                <a:lnTo>
                  <a:pt x="300088" y="129590"/>
                </a:lnTo>
                <a:lnTo>
                  <a:pt x="298768" y="106118"/>
                </a:lnTo>
                <a:lnTo>
                  <a:pt x="288065" y="63745"/>
                </a:lnTo>
                <a:lnTo>
                  <a:pt x="266872" y="29484"/>
                </a:lnTo>
                <a:lnTo>
                  <a:pt x="236253" y="6781"/>
                </a:lnTo>
                <a:lnTo>
                  <a:pt x="217474" y="0"/>
                </a:lnTo>
                <a:close/>
              </a:path>
              <a:path w="300355" h="259079">
                <a:moveTo>
                  <a:pt x="82613" y="0"/>
                </a:moveTo>
                <a:lnTo>
                  <a:pt x="47369" y="16610"/>
                </a:lnTo>
                <a:lnTo>
                  <a:pt x="21374" y="45402"/>
                </a:lnTo>
                <a:lnTo>
                  <a:pt x="5343" y="83891"/>
                </a:lnTo>
                <a:lnTo>
                  <a:pt x="77" y="128219"/>
                </a:lnTo>
                <a:lnTo>
                  <a:pt x="0" y="129590"/>
                </a:lnTo>
                <a:lnTo>
                  <a:pt x="5330" y="175345"/>
                </a:lnTo>
                <a:lnTo>
                  <a:pt x="21310" y="213766"/>
                </a:lnTo>
                <a:lnTo>
                  <a:pt x="47285" y="242460"/>
                </a:lnTo>
                <a:lnTo>
                  <a:pt x="82613" y="259029"/>
                </a:lnTo>
                <a:lnTo>
                  <a:pt x="85890" y="248526"/>
                </a:lnTo>
                <a:lnTo>
                  <a:pt x="71135" y="241987"/>
                </a:lnTo>
                <a:lnTo>
                  <a:pt x="58400" y="232887"/>
                </a:lnTo>
                <a:lnTo>
                  <a:pt x="32271" y="190462"/>
                </a:lnTo>
                <a:lnTo>
                  <a:pt x="24594" y="151067"/>
                </a:lnTo>
                <a:lnTo>
                  <a:pt x="23634" y="128219"/>
                </a:lnTo>
                <a:lnTo>
                  <a:pt x="24594" y="106118"/>
                </a:lnTo>
                <a:lnTo>
                  <a:pt x="32271" y="67784"/>
                </a:lnTo>
                <a:lnTo>
                  <a:pt x="58500" y="26031"/>
                </a:lnTo>
                <a:lnTo>
                  <a:pt x="86309" y="10515"/>
                </a:lnTo>
                <a:lnTo>
                  <a:pt x="8261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2447733" y="4265719"/>
            <a:ext cx="300355" cy="259079"/>
          </a:xfrm>
          <a:custGeom>
            <a:avLst/>
            <a:gdLst/>
            <a:ahLst/>
            <a:cxnLst/>
            <a:rect l="l" t="t" r="r" b="b"/>
            <a:pathLst>
              <a:path w="300355" h="259079">
                <a:moveTo>
                  <a:pt x="217474" y="0"/>
                </a:moveTo>
                <a:lnTo>
                  <a:pt x="213791" y="10515"/>
                </a:lnTo>
                <a:lnTo>
                  <a:pt x="228783" y="17023"/>
                </a:lnTo>
                <a:lnTo>
                  <a:pt x="241679" y="26031"/>
                </a:lnTo>
                <a:lnTo>
                  <a:pt x="267861" y="67784"/>
                </a:lnTo>
                <a:lnTo>
                  <a:pt x="275469" y="105840"/>
                </a:lnTo>
                <a:lnTo>
                  <a:pt x="275509" y="106118"/>
                </a:lnTo>
                <a:lnTo>
                  <a:pt x="275506" y="151067"/>
                </a:lnTo>
                <a:lnTo>
                  <a:pt x="267824" y="190462"/>
                </a:lnTo>
                <a:lnTo>
                  <a:pt x="241696" y="232887"/>
                </a:lnTo>
                <a:lnTo>
                  <a:pt x="214198" y="248526"/>
                </a:lnTo>
                <a:lnTo>
                  <a:pt x="217474" y="259029"/>
                </a:lnTo>
                <a:lnTo>
                  <a:pt x="252804" y="242460"/>
                </a:lnTo>
                <a:lnTo>
                  <a:pt x="278790" y="213766"/>
                </a:lnTo>
                <a:lnTo>
                  <a:pt x="294763" y="175345"/>
                </a:lnTo>
                <a:lnTo>
                  <a:pt x="300088" y="129590"/>
                </a:lnTo>
                <a:lnTo>
                  <a:pt x="298768" y="106118"/>
                </a:lnTo>
                <a:lnTo>
                  <a:pt x="288065" y="63745"/>
                </a:lnTo>
                <a:lnTo>
                  <a:pt x="266872" y="29484"/>
                </a:lnTo>
                <a:lnTo>
                  <a:pt x="236253" y="6781"/>
                </a:lnTo>
                <a:lnTo>
                  <a:pt x="217474" y="0"/>
                </a:lnTo>
                <a:close/>
              </a:path>
              <a:path w="300355" h="259079">
                <a:moveTo>
                  <a:pt x="82613" y="0"/>
                </a:moveTo>
                <a:lnTo>
                  <a:pt x="47369" y="16610"/>
                </a:lnTo>
                <a:lnTo>
                  <a:pt x="21374" y="45402"/>
                </a:lnTo>
                <a:lnTo>
                  <a:pt x="5343" y="83891"/>
                </a:lnTo>
                <a:lnTo>
                  <a:pt x="77" y="128219"/>
                </a:lnTo>
                <a:lnTo>
                  <a:pt x="0" y="129590"/>
                </a:lnTo>
                <a:lnTo>
                  <a:pt x="5330" y="175345"/>
                </a:lnTo>
                <a:lnTo>
                  <a:pt x="21310" y="213766"/>
                </a:lnTo>
                <a:lnTo>
                  <a:pt x="47285" y="242460"/>
                </a:lnTo>
                <a:lnTo>
                  <a:pt x="82613" y="259029"/>
                </a:lnTo>
                <a:lnTo>
                  <a:pt x="85890" y="248526"/>
                </a:lnTo>
                <a:lnTo>
                  <a:pt x="71135" y="241987"/>
                </a:lnTo>
                <a:lnTo>
                  <a:pt x="58400" y="232887"/>
                </a:lnTo>
                <a:lnTo>
                  <a:pt x="32271" y="190462"/>
                </a:lnTo>
                <a:lnTo>
                  <a:pt x="24594" y="151067"/>
                </a:lnTo>
                <a:lnTo>
                  <a:pt x="23634" y="128219"/>
                </a:lnTo>
                <a:lnTo>
                  <a:pt x="24594" y="106118"/>
                </a:lnTo>
                <a:lnTo>
                  <a:pt x="32271" y="67784"/>
                </a:lnTo>
                <a:lnTo>
                  <a:pt x="58500" y="26031"/>
                </a:lnTo>
                <a:lnTo>
                  <a:pt x="86309" y="10515"/>
                </a:lnTo>
                <a:lnTo>
                  <a:pt x="8261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876300" y="3689400"/>
            <a:ext cx="1811655" cy="854710"/>
          </a:xfrm>
          <a:prstGeom prst="rect">
            <a:avLst/>
          </a:prstGeom>
        </p:spPr>
        <p:txBody>
          <a:bodyPr wrap="square" lIns="0" tIns="9144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20"/>
              </a:spcBef>
              <a:tabLst>
                <a:tab pos="835660" algn="l"/>
              </a:tabLst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9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 spc="-360">
                <a:latin typeface="Cambria Math"/>
                <a:cs typeface="Cambria Math"/>
              </a:rPr>
              <a:t>𝑖𝑖</a:t>
            </a:r>
            <a:r>
              <a:rPr dirty="0" sz="2200" spc="490">
                <a:latin typeface="Cambria Math"/>
                <a:cs typeface="Cambria Math"/>
              </a:rPr>
              <a:t> </a:t>
            </a:r>
            <a:r>
              <a:rPr dirty="0" sz="2200" spc="-459">
                <a:latin typeface="Cambria Math"/>
                <a:cs typeface="Cambria Math"/>
              </a:rPr>
              <a:t>𝑡𝑡</a:t>
            </a:r>
            <a:r>
              <a:rPr dirty="0" sz="2200">
                <a:latin typeface="Cambria Math"/>
                <a:cs typeface="Cambria Math"/>
              </a:rPr>
              <a:t>	&gt;</a:t>
            </a:r>
            <a:r>
              <a:rPr dirty="0" sz="2200" spc="114">
                <a:latin typeface="Cambria Math"/>
                <a:cs typeface="Cambria Math"/>
              </a:rPr>
              <a:t> </a:t>
            </a:r>
            <a:r>
              <a:rPr dirty="0" sz="2200">
                <a:latin typeface="Cambria Math"/>
                <a:cs typeface="Cambria Math"/>
              </a:rPr>
              <a:t>0</a:t>
            </a:r>
            <a:r>
              <a:rPr dirty="0" sz="2200" spc="-10">
                <a:latin typeface="Cambria Math"/>
                <a:cs typeface="Cambria Math"/>
              </a:rPr>
              <a:t> </a:t>
            </a:r>
            <a:r>
              <a:rPr dirty="0" sz="2200" spc="-565">
                <a:latin typeface="Cambria Math"/>
                <a:cs typeface="Cambria Math"/>
              </a:rPr>
              <a:t>𝑝𝑝</a:t>
            </a:r>
            <a:endParaRPr sz="22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625"/>
              </a:spcBef>
              <a:tabLst>
                <a:tab pos="700405" algn="l"/>
                <a:tab pos="1010919" algn="l"/>
                <a:tab pos="1662430" algn="l"/>
              </a:tabLst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8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 spc="-585">
                <a:latin typeface="Cambria Math"/>
                <a:cs typeface="Cambria Math"/>
              </a:rPr>
              <a:t>𝑣𝑣</a:t>
            </a:r>
            <a:r>
              <a:rPr dirty="0" baseline="-15625" sz="2400" spc="-877">
                <a:latin typeface="Cambria Math"/>
                <a:cs typeface="Cambria Math"/>
              </a:rPr>
              <a:t>𝑜𝑜</a:t>
            </a:r>
            <a:r>
              <a:rPr dirty="0" baseline="-15625" sz="2400">
                <a:latin typeface="Cambria Math"/>
                <a:cs typeface="Cambria Math"/>
              </a:rPr>
              <a:t>	</a:t>
            </a:r>
            <a:r>
              <a:rPr dirty="0" sz="2200" spc="-459">
                <a:latin typeface="Cambria Math"/>
                <a:cs typeface="Cambria Math"/>
              </a:rPr>
              <a:t>𝑡𝑡</a:t>
            </a:r>
            <a:r>
              <a:rPr dirty="0" sz="2200">
                <a:latin typeface="Cambria Math"/>
                <a:cs typeface="Cambria Math"/>
              </a:rPr>
              <a:t>	=</a:t>
            </a:r>
            <a:r>
              <a:rPr dirty="0" sz="2200" spc="120">
                <a:latin typeface="Cambria Math"/>
                <a:cs typeface="Cambria Math"/>
              </a:rPr>
              <a:t> </a:t>
            </a:r>
            <a:r>
              <a:rPr dirty="0" sz="2200" spc="-575">
                <a:latin typeface="Cambria Math"/>
                <a:cs typeface="Cambria Math"/>
              </a:rPr>
              <a:t>𝑣𝑣</a:t>
            </a:r>
            <a:r>
              <a:rPr dirty="0" baseline="-15625" sz="2400" spc="-862">
                <a:latin typeface="Cambria Math"/>
                <a:cs typeface="Cambria Math"/>
              </a:rPr>
              <a:t>𝑠𝑠</a:t>
            </a:r>
            <a:r>
              <a:rPr dirty="0" baseline="-15625" sz="2400">
                <a:latin typeface="Cambria Math"/>
                <a:cs typeface="Cambria Math"/>
              </a:rPr>
              <a:t>	</a:t>
            </a:r>
            <a:r>
              <a:rPr dirty="0" sz="2200" spc="-470">
                <a:latin typeface="Cambria Math"/>
                <a:cs typeface="Cambria Math"/>
              </a:rPr>
              <a:t>𝑡𝑡</a:t>
            </a:r>
            <a:endParaRPr sz="2200">
              <a:latin typeface="Cambria Math"/>
              <a:cs typeface="Cambria Math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2795639" y="4240022"/>
            <a:ext cx="915669" cy="361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11363" sz="3300">
                <a:latin typeface="Cambria Math"/>
                <a:cs typeface="Cambria Math"/>
              </a:rPr>
              <a:t>−</a:t>
            </a:r>
            <a:r>
              <a:rPr dirty="0" baseline="11363" sz="3300" spc="-7">
                <a:latin typeface="Cambria Math"/>
                <a:cs typeface="Cambria Math"/>
              </a:rPr>
              <a:t> </a:t>
            </a:r>
            <a:r>
              <a:rPr dirty="0" baseline="11363" sz="3300" spc="-1410">
                <a:latin typeface="Cambria Math"/>
                <a:cs typeface="Cambria Math"/>
              </a:rPr>
              <a:t>𝑉𝑉</a:t>
            </a:r>
            <a:r>
              <a:rPr dirty="0" sz="1600" spc="-350">
                <a:latin typeface="Cambria Math"/>
                <a:cs typeface="Cambria Math"/>
              </a:rPr>
              <a:t>𝑑</a:t>
            </a:r>
            <a:r>
              <a:rPr dirty="0" sz="1600" spc="-305">
                <a:latin typeface="Cambria Math"/>
                <a:cs typeface="Cambria Math"/>
              </a:rPr>
              <a:t>𝑑</a:t>
            </a:r>
            <a:r>
              <a:rPr dirty="0" sz="1600" spc="-355">
                <a:latin typeface="Cambria Math"/>
                <a:cs typeface="Cambria Math"/>
              </a:rPr>
              <a:t>,</a:t>
            </a:r>
            <a:r>
              <a:rPr dirty="0" sz="1600" spc="-350">
                <a:latin typeface="Cambria Math"/>
                <a:cs typeface="Cambria Math"/>
              </a:rPr>
              <a:t>𝑜𝑜𝑜𝑜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1673086" y="5136472"/>
            <a:ext cx="341630" cy="294640"/>
          </a:xfrm>
          <a:custGeom>
            <a:avLst/>
            <a:gdLst/>
            <a:ahLst/>
            <a:cxnLst/>
            <a:rect l="l" t="t" r="r" b="b"/>
            <a:pathLst>
              <a:path w="341630" h="294639">
                <a:moveTo>
                  <a:pt x="247332" y="0"/>
                </a:moveTo>
                <a:lnTo>
                  <a:pt x="243141" y="11950"/>
                </a:lnTo>
                <a:lnTo>
                  <a:pt x="260179" y="19344"/>
                </a:lnTo>
                <a:lnTo>
                  <a:pt x="274831" y="29579"/>
                </a:lnTo>
                <a:lnTo>
                  <a:pt x="304585" y="77019"/>
                </a:lnTo>
                <a:lnTo>
                  <a:pt x="313231" y="120262"/>
                </a:lnTo>
                <a:lnTo>
                  <a:pt x="314363" y="145694"/>
                </a:lnTo>
                <a:lnTo>
                  <a:pt x="313272" y="171649"/>
                </a:lnTo>
                <a:lnTo>
                  <a:pt x="304542" y="216412"/>
                </a:lnTo>
                <a:lnTo>
                  <a:pt x="287025" y="251366"/>
                </a:lnTo>
                <a:lnTo>
                  <a:pt x="243611" y="282384"/>
                </a:lnTo>
                <a:lnTo>
                  <a:pt x="247332" y="294322"/>
                </a:lnTo>
                <a:lnTo>
                  <a:pt x="287477" y="275491"/>
                </a:lnTo>
                <a:lnTo>
                  <a:pt x="316991" y="242887"/>
                </a:lnTo>
                <a:lnTo>
                  <a:pt x="335148" y="199237"/>
                </a:lnTo>
                <a:lnTo>
                  <a:pt x="341198" y="147243"/>
                </a:lnTo>
                <a:lnTo>
                  <a:pt x="339699" y="120581"/>
                </a:lnTo>
                <a:lnTo>
                  <a:pt x="339681" y="120262"/>
                </a:lnTo>
                <a:lnTo>
                  <a:pt x="327541" y="72432"/>
                </a:lnTo>
                <a:lnTo>
                  <a:pt x="303464" y="33497"/>
                </a:lnTo>
                <a:lnTo>
                  <a:pt x="268670" y="7703"/>
                </a:lnTo>
                <a:lnTo>
                  <a:pt x="247332" y="0"/>
                </a:lnTo>
                <a:close/>
              </a:path>
              <a:path w="341630" h="294639">
                <a:moveTo>
                  <a:pt x="93865" y="0"/>
                </a:moveTo>
                <a:lnTo>
                  <a:pt x="53816" y="18869"/>
                </a:lnTo>
                <a:lnTo>
                  <a:pt x="24282" y="51587"/>
                </a:lnTo>
                <a:lnTo>
                  <a:pt x="6069" y="95324"/>
                </a:lnTo>
                <a:lnTo>
                  <a:pt x="87" y="145694"/>
                </a:lnTo>
                <a:lnTo>
                  <a:pt x="0" y="147243"/>
                </a:lnTo>
                <a:lnTo>
                  <a:pt x="1512" y="174282"/>
                </a:lnTo>
                <a:lnTo>
                  <a:pt x="13614" y="222106"/>
                </a:lnTo>
                <a:lnTo>
                  <a:pt x="37633" y="260911"/>
                </a:lnTo>
                <a:lnTo>
                  <a:pt x="72465" y="286628"/>
                </a:lnTo>
                <a:lnTo>
                  <a:pt x="93865" y="294322"/>
                </a:lnTo>
                <a:lnTo>
                  <a:pt x="97586" y="282384"/>
                </a:lnTo>
                <a:lnTo>
                  <a:pt x="80818" y="274950"/>
                </a:lnTo>
                <a:lnTo>
                  <a:pt x="66346" y="264610"/>
                </a:lnTo>
                <a:lnTo>
                  <a:pt x="36661" y="216412"/>
                </a:lnTo>
                <a:lnTo>
                  <a:pt x="27927" y="171649"/>
                </a:lnTo>
                <a:lnTo>
                  <a:pt x="26835" y="145694"/>
                </a:lnTo>
                <a:lnTo>
                  <a:pt x="27927" y="120581"/>
                </a:lnTo>
                <a:lnTo>
                  <a:pt x="36661" y="77019"/>
                </a:lnTo>
                <a:lnTo>
                  <a:pt x="54201" y="42656"/>
                </a:lnTo>
                <a:lnTo>
                  <a:pt x="98056" y="11950"/>
                </a:lnTo>
                <a:lnTo>
                  <a:pt x="9386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1310829" y="5593123"/>
            <a:ext cx="300355" cy="259079"/>
          </a:xfrm>
          <a:custGeom>
            <a:avLst/>
            <a:gdLst/>
            <a:ahLst/>
            <a:cxnLst/>
            <a:rect l="l" t="t" r="r" b="b"/>
            <a:pathLst>
              <a:path w="300355" h="259079">
                <a:moveTo>
                  <a:pt x="217474" y="0"/>
                </a:moveTo>
                <a:lnTo>
                  <a:pt x="213791" y="10515"/>
                </a:lnTo>
                <a:lnTo>
                  <a:pt x="228783" y="17023"/>
                </a:lnTo>
                <a:lnTo>
                  <a:pt x="241679" y="26031"/>
                </a:lnTo>
                <a:lnTo>
                  <a:pt x="267861" y="67784"/>
                </a:lnTo>
                <a:lnTo>
                  <a:pt x="275469" y="105840"/>
                </a:lnTo>
                <a:lnTo>
                  <a:pt x="275509" y="106118"/>
                </a:lnTo>
                <a:lnTo>
                  <a:pt x="275506" y="151067"/>
                </a:lnTo>
                <a:lnTo>
                  <a:pt x="267824" y="190462"/>
                </a:lnTo>
                <a:lnTo>
                  <a:pt x="241696" y="232887"/>
                </a:lnTo>
                <a:lnTo>
                  <a:pt x="214198" y="248526"/>
                </a:lnTo>
                <a:lnTo>
                  <a:pt x="217474" y="259029"/>
                </a:lnTo>
                <a:lnTo>
                  <a:pt x="252804" y="242460"/>
                </a:lnTo>
                <a:lnTo>
                  <a:pt x="278790" y="213766"/>
                </a:lnTo>
                <a:lnTo>
                  <a:pt x="294763" y="175345"/>
                </a:lnTo>
                <a:lnTo>
                  <a:pt x="300088" y="129590"/>
                </a:lnTo>
                <a:lnTo>
                  <a:pt x="298768" y="106118"/>
                </a:lnTo>
                <a:lnTo>
                  <a:pt x="288065" y="63745"/>
                </a:lnTo>
                <a:lnTo>
                  <a:pt x="266872" y="29484"/>
                </a:lnTo>
                <a:lnTo>
                  <a:pt x="236253" y="6781"/>
                </a:lnTo>
                <a:lnTo>
                  <a:pt x="217474" y="0"/>
                </a:lnTo>
                <a:close/>
              </a:path>
              <a:path w="300355" h="259079">
                <a:moveTo>
                  <a:pt x="82613" y="0"/>
                </a:moveTo>
                <a:lnTo>
                  <a:pt x="47369" y="16610"/>
                </a:lnTo>
                <a:lnTo>
                  <a:pt x="21374" y="45402"/>
                </a:lnTo>
                <a:lnTo>
                  <a:pt x="5343" y="83891"/>
                </a:lnTo>
                <a:lnTo>
                  <a:pt x="77" y="128219"/>
                </a:lnTo>
                <a:lnTo>
                  <a:pt x="0" y="129590"/>
                </a:lnTo>
                <a:lnTo>
                  <a:pt x="5330" y="175345"/>
                </a:lnTo>
                <a:lnTo>
                  <a:pt x="21310" y="213766"/>
                </a:lnTo>
                <a:lnTo>
                  <a:pt x="47285" y="242460"/>
                </a:lnTo>
                <a:lnTo>
                  <a:pt x="82613" y="259029"/>
                </a:lnTo>
                <a:lnTo>
                  <a:pt x="85890" y="248526"/>
                </a:lnTo>
                <a:lnTo>
                  <a:pt x="71135" y="241987"/>
                </a:lnTo>
                <a:lnTo>
                  <a:pt x="58400" y="232887"/>
                </a:lnTo>
                <a:lnTo>
                  <a:pt x="32271" y="190462"/>
                </a:lnTo>
                <a:lnTo>
                  <a:pt x="24594" y="151067"/>
                </a:lnTo>
                <a:lnTo>
                  <a:pt x="23634" y="128219"/>
                </a:lnTo>
                <a:lnTo>
                  <a:pt x="24594" y="106118"/>
                </a:lnTo>
                <a:lnTo>
                  <a:pt x="32271" y="67784"/>
                </a:lnTo>
                <a:lnTo>
                  <a:pt x="58500" y="26031"/>
                </a:lnTo>
                <a:lnTo>
                  <a:pt x="86309" y="10515"/>
                </a:lnTo>
                <a:lnTo>
                  <a:pt x="8261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1486089" y="6004603"/>
            <a:ext cx="300355" cy="259079"/>
          </a:xfrm>
          <a:custGeom>
            <a:avLst/>
            <a:gdLst/>
            <a:ahLst/>
            <a:cxnLst/>
            <a:rect l="l" t="t" r="r" b="b"/>
            <a:pathLst>
              <a:path w="300355" h="259079">
                <a:moveTo>
                  <a:pt x="217474" y="0"/>
                </a:moveTo>
                <a:lnTo>
                  <a:pt x="213791" y="10515"/>
                </a:lnTo>
                <a:lnTo>
                  <a:pt x="228783" y="17023"/>
                </a:lnTo>
                <a:lnTo>
                  <a:pt x="241679" y="26031"/>
                </a:lnTo>
                <a:lnTo>
                  <a:pt x="267861" y="67784"/>
                </a:lnTo>
                <a:lnTo>
                  <a:pt x="275469" y="105840"/>
                </a:lnTo>
                <a:lnTo>
                  <a:pt x="275509" y="106118"/>
                </a:lnTo>
                <a:lnTo>
                  <a:pt x="275506" y="151067"/>
                </a:lnTo>
                <a:lnTo>
                  <a:pt x="267824" y="190462"/>
                </a:lnTo>
                <a:lnTo>
                  <a:pt x="241696" y="232887"/>
                </a:lnTo>
                <a:lnTo>
                  <a:pt x="214198" y="248526"/>
                </a:lnTo>
                <a:lnTo>
                  <a:pt x="217474" y="259029"/>
                </a:lnTo>
                <a:lnTo>
                  <a:pt x="252804" y="242460"/>
                </a:lnTo>
                <a:lnTo>
                  <a:pt x="278790" y="213766"/>
                </a:lnTo>
                <a:lnTo>
                  <a:pt x="294763" y="175345"/>
                </a:lnTo>
                <a:lnTo>
                  <a:pt x="300088" y="129590"/>
                </a:lnTo>
                <a:lnTo>
                  <a:pt x="298768" y="106118"/>
                </a:lnTo>
                <a:lnTo>
                  <a:pt x="288065" y="63745"/>
                </a:lnTo>
                <a:lnTo>
                  <a:pt x="266872" y="29484"/>
                </a:lnTo>
                <a:lnTo>
                  <a:pt x="236253" y="6781"/>
                </a:lnTo>
                <a:lnTo>
                  <a:pt x="217474" y="0"/>
                </a:lnTo>
                <a:close/>
              </a:path>
              <a:path w="300355" h="259079">
                <a:moveTo>
                  <a:pt x="82613" y="0"/>
                </a:moveTo>
                <a:lnTo>
                  <a:pt x="47369" y="16610"/>
                </a:lnTo>
                <a:lnTo>
                  <a:pt x="21374" y="45402"/>
                </a:lnTo>
                <a:lnTo>
                  <a:pt x="5343" y="83891"/>
                </a:lnTo>
                <a:lnTo>
                  <a:pt x="77" y="128219"/>
                </a:lnTo>
                <a:lnTo>
                  <a:pt x="0" y="129590"/>
                </a:lnTo>
                <a:lnTo>
                  <a:pt x="5330" y="175345"/>
                </a:lnTo>
                <a:lnTo>
                  <a:pt x="21310" y="213766"/>
                </a:lnTo>
                <a:lnTo>
                  <a:pt x="47285" y="242460"/>
                </a:lnTo>
                <a:lnTo>
                  <a:pt x="82613" y="259029"/>
                </a:lnTo>
                <a:lnTo>
                  <a:pt x="85890" y="248526"/>
                </a:lnTo>
                <a:lnTo>
                  <a:pt x="71135" y="241987"/>
                </a:lnTo>
                <a:lnTo>
                  <a:pt x="58400" y="232887"/>
                </a:lnTo>
                <a:lnTo>
                  <a:pt x="32271" y="190462"/>
                </a:lnTo>
                <a:lnTo>
                  <a:pt x="24594" y="151067"/>
                </a:lnTo>
                <a:lnTo>
                  <a:pt x="23634" y="128219"/>
                </a:lnTo>
                <a:lnTo>
                  <a:pt x="24594" y="106118"/>
                </a:lnTo>
                <a:lnTo>
                  <a:pt x="32271" y="67784"/>
                </a:lnTo>
                <a:lnTo>
                  <a:pt x="58500" y="26031"/>
                </a:lnTo>
                <a:lnTo>
                  <a:pt x="86309" y="10515"/>
                </a:lnTo>
                <a:lnTo>
                  <a:pt x="8261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/>
          <p:nvPr/>
        </p:nvSpPr>
        <p:spPr>
          <a:xfrm>
            <a:off x="485140" y="4947306"/>
            <a:ext cx="4265930" cy="1336040"/>
          </a:xfrm>
          <a:prstGeom prst="rect">
            <a:avLst/>
          </a:prstGeom>
        </p:spPr>
        <p:txBody>
          <a:bodyPr wrap="square" lIns="0" tIns="109220" rIns="0" bIns="0" rtlCol="0" vert="horz">
            <a:spAutoFit/>
          </a:bodyPr>
          <a:lstStyle/>
          <a:p>
            <a:pPr marL="382905" indent="-319405">
              <a:lnSpc>
                <a:spcPct val="100000"/>
              </a:lnSpc>
              <a:spcBef>
                <a:spcPts val="86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82905" algn="l"/>
                <a:tab pos="1291590" algn="l"/>
                <a:tab pos="1644014" algn="l"/>
              </a:tabLst>
            </a:pPr>
            <a:r>
              <a:rPr dirty="0" sz="2500">
                <a:latin typeface="Calibri"/>
                <a:cs typeface="Calibri"/>
              </a:rPr>
              <a:t>For</a:t>
            </a:r>
            <a:r>
              <a:rPr dirty="0" sz="2500" spc="-60">
                <a:latin typeface="Calibri"/>
                <a:cs typeface="Calibri"/>
              </a:rPr>
              <a:t> </a:t>
            </a:r>
            <a:r>
              <a:rPr dirty="0" sz="2500" spc="-645">
                <a:latin typeface="Cambria Math"/>
                <a:cs typeface="Cambria Math"/>
              </a:rPr>
              <a:t>𝑣𝑣</a:t>
            </a:r>
            <a:r>
              <a:rPr dirty="0" baseline="-15432" sz="2700" spc="-967">
                <a:latin typeface="Cambria Math"/>
                <a:cs typeface="Cambria Math"/>
              </a:rPr>
              <a:t>𝑠𝑠</a:t>
            </a:r>
            <a:r>
              <a:rPr dirty="0" baseline="-15432" sz="2700">
                <a:latin typeface="Cambria Math"/>
                <a:cs typeface="Cambria Math"/>
              </a:rPr>
              <a:t>	</a:t>
            </a:r>
            <a:r>
              <a:rPr dirty="0" sz="2500" spc="-530">
                <a:latin typeface="Cambria Math"/>
                <a:cs typeface="Cambria Math"/>
              </a:rPr>
              <a:t>𝑡𝑡</a:t>
            </a:r>
            <a:r>
              <a:rPr dirty="0" sz="2500">
                <a:latin typeface="Cambria Math"/>
                <a:cs typeface="Cambria Math"/>
              </a:rPr>
              <a:t>	≤</a:t>
            </a:r>
            <a:r>
              <a:rPr dirty="0" sz="2500" spc="140">
                <a:latin typeface="Cambria Math"/>
                <a:cs typeface="Cambria Math"/>
              </a:rPr>
              <a:t> </a:t>
            </a:r>
            <a:r>
              <a:rPr dirty="0" sz="2500" spc="-1050">
                <a:latin typeface="Cambria Math"/>
                <a:cs typeface="Cambria Math"/>
              </a:rPr>
              <a:t>𝑉𝑉</a:t>
            </a:r>
            <a:r>
              <a:rPr dirty="0" baseline="-15432" sz="2700" spc="-585">
                <a:latin typeface="Cambria Math"/>
                <a:cs typeface="Cambria Math"/>
              </a:rPr>
              <a:t>𝑑</a:t>
            </a:r>
            <a:r>
              <a:rPr dirty="0" baseline="-15432" sz="2700" spc="-509">
                <a:latin typeface="Cambria Math"/>
                <a:cs typeface="Cambria Math"/>
              </a:rPr>
              <a:t>𝑑</a:t>
            </a:r>
            <a:r>
              <a:rPr dirty="0" baseline="-15432" sz="2700" spc="-600">
                <a:latin typeface="Cambria Math"/>
                <a:cs typeface="Cambria Math"/>
              </a:rPr>
              <a:t>,𝑜𝑜𝑜</a:t>
            </a:r>
            <a:r>
              <a:rPr dirty="0" baseline="-15432" sz="2700" spc="-585">
                <a:latin typeface="Cambria Math"/>
                <a:cs typeface="Cambria Math"/>
              </a:rPr>
              <a:t>𝑜</a:t>
            </a:r>
            <a:r>
              <a:rPr dirty="0" baseline="-15432" sz="2700" spc="652">
                <a:latin typeface="Cambria Math"/>
                <a:cs typeface="Cambria Math"/>
              </a:rPr>
              <a:t> </a:t>
            </a:r>
            <a:r>
              <a:rPr dirty="0" sz="2500">
                <a:latin typeface="Cambria Math"/>
                <a:cs typeface="Cambria Math"/>
              </a:rPr>
              <a:t>≈</a:t>
            </a:r>
            <a:r>
              <a:rPr dirty="0" sz="2500" spc="145">
                <a:latin typeface="Cambria Math"/>
                <a:cs typeface="Cambria Math"/>
              </a:rPr>
              <a:t> </a:t>
            </a:r>
            <a:r>
              <a:rPr dirty="0" sz="2500">
                <a:latin typeface="Cambria Math"/>
                <a:cs typeface="Cambria Math"/>
              </a:rPr>
              <a:t>700</a:t>
            </a:r>
            <a:r>
              <a:rPr dirty="0" sz="2500" spc="5">
                <a:latin typeface="Cambria Math"/>
                <a:cs typeface="Cambria Math"/>
              </a:rPr>
              <a:t> </a:t>
            </a:r>
            <a:r>
              <a:rPr dirty="0" sz="2500" spc="-750">
                <a:latin typeface="Cambria Math"/>
                <a:cs typeface="Cambria Math"/>
              </a:rPr>
              <a:t>𝑚𝑚𝑉𝑉</a:t>
            </a:r>
            <a:r>
              <a:rPr dirty="0" sz="2500" spc="-750">
                <a:latin typeface="Calibri"/>
                <a:cs typeface="Calibri"/>
              </a:rPr>
              <a:t>:</a:t>
            </a:r>
            <a:endParaRPr sz="2500">
              <a:latin typeface="Calibri"/>
              <a:cs typeface="Calibri"/>
            </a:endParaRPr>
          </a:p>
          <a:p>
            <a:pPr marL="429259">
              <a:lnSpc>
                <a:spcPct val="100000"/>
              </a:lnSpc>
              <a:spcBef>
                <a:spcPts val="675"/>
              </a:spcBef>
              <a:tabLst>
                <a:tab pos="1226820" algn="l"/>
              </a:tabLst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9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 spc="-360">
                <a:latin typeface="Cambria Math"/>
                <a:cs typeface="Cambria Math"/>
              </a:rPr>
              <a:t>𝑖𝑖</a:t>
            </a:r>
            <a:r>
              <a:rPr dirty="0" sz="2200" spc="490">
                <a:latin typeface="Cambria Math"/>
                <a:cs typeface="Cambria Math"/>
              </a:rPr>
              <a:t> </a:t>
            </a:r>
            <a:r>
              <a:rPr dirty="0" sz="2200" spc="-459">
                <a:latin typeface="Cambria Math"/>
                <a:cs typeface="Cambria Math"/>
              </a:rPr>
              <a:t>𝑡𝑡</a:t>
            </a:r>
            <a:r>
              <a:rPr dirty="0" sz="2200">
                <a:latin typeface="Cambria Math"/>
                <a:cs typeface="Cambria Math"/>
              </a:rPr>
              <a:t>	=</a:t>
            </a:r>
            <a:r>
              <a:rPr dirty="0" sz="2200" spc="120">
                <a:latin typeface="Cambria Math"/>
                <a:cs typeface="Cambria Math"/>
              </a:rPr>
              <a:t> </a:t>
            </a:r>
            <a:r>
              <a:rPr dirty="0" sz="2200">
                <a:latin typeface="Cambria Math"/>
                <a:cs typeface="Cambria Math"/>
              </a:rPr>
              <a:t>0 </a:t>
            </a:r>
            <a:r>
              <a:rPr dirty="0" sz="2200" spc="-565">
                <a:latin typeface="Cambria Math"/>
                <a:cs typeface="Cambria Math"/>
              </a:rPr>
              <a:t>𝑝𝑝</a:t>
            </a:r>
            <a:endParaRPr sz="2200">
              <a:latin typeface="Cambria Math"/>
              <a:cs typeface="Cambria Math"/>
            </a:endParaRPr>
          </a:p>
          <a:p>
            <a:pPr marL="429259">
              <a:lnSpc>
                <a:spcPct val="100000"/>
              </a:lnSpc>
              <a:spcBef>
                <a:spcPts val="600"/>
              </a:spcBef>
              <a:tabLst>
                <a:tab pos="1091565" algn="l"/>
                <a:tab pos="1402080" algn="l"/>
              </a:tabLst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8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 spc="-585">
                <a:latin typeface="Cambria Math"/>
                <a:cs typeface="Cambria Math"/>
              </a:rPr>
              <a:t>𝑣𝑣</a:t>
            </a:r>
            <a:r>
              <a:rPr dirty="0" baseline="-15625" sz="2400" spc="-877">
                <a:latin typeface="Cambria Math"/>
                <a:cs typeface="Cambria Math"/>
              </a:rPr>
              <a:t>𝑜𝑜</a:t>
            </a:r>
            <a:r>
              <a:rPr dirty="0" baseline="-15625" sz="2400">
                <a:latin typeface="Cambria Math"/>
                <a:cs typeface="Cambria Math"/>
              </a:rPr>
              <a:t>	</a:t>
            </a:r>
            <a:r>
              <a:rPr dirty="0" sz="2200" spc="-459">
                <a:latin typeface="Cambria Math"/>
                <a:cs typeface="Cambria Math"/>
              </a:rPr>
              <a:t>𝑡𝑡</a:t>
            </a:r>
            <a:r>
              <a:rPr dirty="0" sz="2200">
                <a:latin typeface="Cambria Math"/>
                <a:cs typeface="Cambria Math"/>
              </a:rPr>
              <a:t>	=</a:t>
            </a:r>
            <a:r>
              <a:rPr dirty="0" sz="2200" spc="110">
                <a:latin typeface="Cambria Math"/>
                <a:cs typeface="Cambria Math"/>
              </a:rPr>
              <a:t> </a:t>
            </a:r>
            <a:r>
              <a:rPr dirty="0" sz="2200">
                <a:latin typeface="Cambria Math"/>
                <a:cs typeface="Cambria Math"/>
              </a:rPr>
              <a:t>0 </a:t>
            </a:r>
            <a:r>
              <a:rPr dirty="0" sz="2200" spc="-715">
                <a:latin typeface="Cambria Math"/>
                <a:cs typeface="Cambria Math"/>
              </a:rPr>
              <a:t>𝑉𝑉</a:t>
            </a:r>
            <a:endParaRPr sz="2200">
              <a:latin typeface="Cambria Math"/>
              <a:cs typeface="Cambria Math"/>
            </a:endParaRPr>
          </a:p>
        </p:txBody>
      </p:sp>
      <p:pic>
        <p:nvPicPr>
          <p:cNvPr id="15" name="object 1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05600" y="1408809"/>
            <a:ext cx="1909976" cy="1410589"/>
          </a:xfrm>
          <a:prstGeom prst="rect">
            <a:avLst/>
          </a:prstGeom>
        </p:spPr>
      </p:pic>
      <p:sp>
        <p:nvSpPr>
          <p:cNvPr id="16" name="object 16" descr=""/>
          <p:cNvSpPr/>
          <p:nvPr/>
        </p:nvSpPr>
        <p:spPr>
          <a:xfrm>
            <a:off x="609980" y="480098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 h="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19050">
            <a:solidFill>
              <a:srgbClr val="6E6E74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7" name="object 1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05600" y="3313809"/>
            <a:ext cx="1909976" cy="1410590"/>
          </a:xfrm>
          <a:prstGeom prst="rect">
            <a:avLst/>
          </a:prstGeom>
        </p:spPr>
      </p:pic>
      <p:pic>
        <p:nvPicPr>
          <p:cNvPr id="18" name="object 18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705600" y="4990209"/>
            <a:ext cx="1909976" cy="1410590"/>
          </a:xfrm>
          <a:prstGeom prst="rect">
            <a:avLst/>
          </a:prstGeom>
        </p:spPr>
      </p:pic>
      <p:sp>
        <p:nvSpPr>
          <p:cNvPr id="19" name="object 19" descr=""/>
          <p:cNvSpPr/>
          <p:nvPr/>
        </p:nvSpPr>
        <p:spPr>
          <a:xfrm>
            <a:off x="609980" y="312458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 h="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19050">
            <a:solidFill>
              <a:srgbClr val="6E6E7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21" name="object 21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065872" y="1429763"/>
            <a:ext cx="5675630" cy="4784725"/>
            <a:chOff x="3065872" y="1429763"/>
            <a:chExt cx="5675630" cy="478472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65872" y="1429763"/>
              <a:ext cx="5675198" cy="4784527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5029581" y="1905380"/>
              <a:ext cx="1066800" cy="0"/>
            </a:xfrm>
            <a:custGeom>
              <a:avLst/>
              <a:gdLst/>
              <a:ahLst/>
              <a:cxnLst/>
              <a:rect l="l" t="t" r="r" b="b"/>
              <a:pathLst>
                <a:path w="1066800" h="0">
                  <a:moveTo>
                    <a:pt x="1066800" y="0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6E6E74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5029581" y="2210180"/>
              <a:ext cx="1066800" cy="0"/>
            </a:xfrm>
            <a:custGeom>
              <a:avLst/>
              <a:gdLst/>
              <a:ahLst/>
              <a:cxnLst/>
              <a:rect l="l" t="t" r="r" b="b"/>
              <a:pathLst>
                <a:path w="1066800" h="0">
                  <a:moveTo>
                    <a:pt x="1066800" y="0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6E6E74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5105781" y="1924240"/>
              <a:ext cx="0" cy="267335"/>
            </a:xfrm>
            <a:custGeom>
              <a:avLst/>
              <a:gdLst/>
              <a:ahLst/>
              <a:cxnLst/>
              <a:rect l="l" t="t" r="r" b="b"/>
              <a:pathLst>
                <a:path w="0" h="267335">
                  <a:moveTo>
                    <a:pt x="0" y="0"/>
                  </a:moveTo>
                  <a:lnTo>
                    <a:pt x="0" y="267081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5061334" y="2115123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88900" y="0"/>
                  </a:moveTo>
                  <a:lnTo>
                    <a:pt x="44450" y="7620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5061334" y="1924241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0" y="76200"/>
                  </a:moveTo>
                  <a:lnTo>
                    <a:pt x="44450" y="0"/>
                  </a:lnTo>
                  <a:lnTo>
                    <a:pt x="88900" y="76200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43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 spc="-10"/>
              <a:t>Half-</a:t>
            </a:r>
            <a:r>
              <a:rPr dirty="0" sz="4000" spc="-40"/>
              <a:t>Wave</a:t>
            </a:r>
            <a:r>
              <a:rPr dirty="0" sz="4000" spc="-145"/>
              <a:t> </a:t>
            </a:r>
            <a:r>
              <a:rPr dirty="0" sz="4000" spc="-10"/>
              <a:t>Rectifier</a:t>
            </a:r>
            <a:endParaRPr sz="4000"/>
          </a:p>
        </p:txBody>
      </p:sp>
      <p:sp>
        <p:nvSpPr>
          <p:cNvPr id="11" name="object 11" descr=""/>
          <p:cNvSpPr txBox="1"/>
          <p:nvPr/>
        </p:nvSpPr>
        <p:spPr>
          <a:xfrm>
            <a:off x="4013708" y="1924305"/>
            <a:ext cx="95631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Cambria Math"/>
                <a:cs typeface="Cambria Math"/>
              </a:rPr>
              <a:t>~700</a:t>
            </a:r>
            <a:r>
              <a:rPr dirty="0" sz="1800" spc="-40">
                <a:latin typeface="Cambria Math"/>
                <a:cs typeface="Cambria Math"/>
              </a:rPr>
              <a:t> </a:t>
            </a:r>
            <a:r>
              <a:rPr dirty="0" sz="1800" spc="-690">
                <a:latin typeface="Cambria Math"/>
                <a:cs typeface="Cambria Math"/>
              </a:rPr>
              <a:t>𝑚𝑚𝑉𝑉</a:t>
            </a:r>
            <a:endParaRPr sz="1800">
              <a:latin typeface="Cambria Math"/>
              <a:cs typeface="Cambria Math"/>
            </a:endParaRPr>
          </a:p>
        </p:txBody>
      </p:sp>
      <p:pic>
        <p:nvPicPr>
          <p:cNvPr id="12" name="object 12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08852" y="2146805"/>
            <a:ext cx="245186" cy="211747"/>
          </a:xfrm>
          <a:prstGeom prst="rect">
            <a:avLst/>
          </a:prstGeom>
        </p:spPr>
      </p:pic>
      <p:sp>
        <p:nvSpPr>
          <p:cNvPr id="13" name="object 13" descr=""/>
          <p:cNvSpPr txBox="1"/>
          <p:nvPr/>
        </p:nvSpPr>
        <p:spPr>
          <a:xfrm>
            <a:off x="279411" y="2076703"/>
            <a:ext cx="206756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958215" algn="l"/>
              </a:tabLst>
            </a:pPr>
            <a:r>
              <a:rPr dirty="0" sz="1800">
                <a:latin typeface="Calibri"/>
                <a:cs typeface="Calibri"/>
              </a:rPr>
              <a:t>For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445">
                <a:latin typeface="Cambria Math"/>
                <a:cs typeface="Cambria Math"/>
              </a:rPr>
              <a:t>𝑣𝑣</a:t>
            </a:r>
            <a:r>
              <a:rPr dirty="0" baseline="-14957" sz="1950" spc="-667">
                <a:latin typeface="Cambria Math"/>
                <a:cs typeface="Cambria Math"/>
              </a:rPr>
              <a:t>𝑠𝑠</a:t>
            </a:r>
            <a:r>
              <a:rPr dirty="0" baseline="-14957" sz="1950" spc="187">
                <a:latin typeface="Cambria Math"/>
                <a:cs typeface="Cambria Math"/>
              </a:rPr>
              <a:t>  </a:t>
            </a:r>
            <a:r>
              <a:rPr dirty="0" sz="1800" spc="-390">
                <a:latin typeface="Cambria Math"/>
                <a:cs typeface="Cambria Math"/>
              </a:rPr>
              <a:t>𝑡𝑡</a:t>
            </a:r>
            <a:r>
              <a:rPr dirty="0" sz="1800">
                <a:latin typeface="Cambria Math"/>
                <a:cs typeface="Cambria Math"/>
              </a:rPr>
              <a:t>	≥</a:t>
            </a:r>
            <a:r>
              <a:rPr dirty="0" sz="1800" spc="75">
                <a:latin typeface="Cambria Math"/>
                <a:cs typeface="Cambria Math"/>
              </a:rPr>
              <a:t> </a:t>
            </a:r>
            <a:r>
              <a:rPr dirty="0" sz="1800">
                <a:latin typeface="Cambria Math"/>
                <a:cs typeface="Cambria Math"/>
              </a:rPr>
              <a:t>700</a:t>
            </a:r>
            <a:r>
              <a:rPr dirty="0" sz="1800" spc="-15">
                <a:latin typeface="Cambria Math"/>
                <a:cs typeface="Cambria Math"/>
              </a:rPr>
              <a:t> </a:t>
            </a:r>
            <a:r>
              <a:rPr dirty="0" sz="1800" spc="-545">
                <a:latin typeface="Cambria Math"/>
                <a:cs typeface="Cambria Math"/>
              </a:rPr>
              <a:t>𝑚𝑚𝑉𝑉</a:t>
            </a:r>
            <a:r>
              <a:rPr dirty="0" sz="1800" spc="-545"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14" name="object 1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9793" y="2517252"/>
            <a:ext cx="186994" cy="154571"/>
          </a:xfrm>
          <a:prstGeom prst="rect">
            <a:avLst/>
          </a:prstGeom>
        </p:spPr>
      </p:pic>
      <p:sp>
        <p:nvSpPr>
          <p:cNvPr id="15" name="object 15" descr=""/>
          <p:cNvSpPr txBox="1"/>
          <p:nvPr/>
        </p:nvSpPr>
        <p:spPr>
          <a:xfrm>
            <a:off x="520711" y="2399791"/>
            <a:ext cx="44577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10802" sz="2700" spc="-600">
                <a:latin typeface="Cambria Math"/>
                <a:cs typeface="Cambria Math"/>
              </a:rPr>
              <a:t>𝑣𝑣</a:t>
            </a:r>
            <a:r>
              <a:rPr dirty="0" sz="1300" spc="-400">
                <a:latin typeface="Cambria Math"/>
                <a:cs typeface="Cambria Math"/>
              </a:rPr>
              <a:t>𝑜𝑜</a:t>
            </a:r>
            <a:r>
              <a:rPr dirty="0" sz="1300" spc="300">
                <a:latin typeface="Cambria Math"/>
                <a:cs typeface="Cambria Math"/>
              </a:rPr>
              <a:t> </a:t>
            </a:r>
            <a:r>
              <a:rPr dirty="0" sz="1300" spc="-90">
                <a:latin typeface="Cambria Math"/>
                <a:cs typeface="Cambria Math"/>
              </a:rPr>
              <a:t>𝑡𝑡</a:t>
            </a:r>
            <a:endParaRPr sz="1300">
              <a:latin typeface="Cambria Math"/>
              <a:cs typeface="Cambria Math"/>
            </a:endParaRPr>
          </a:p>
        </p:txBody>
      </p:sp>
      <p:pic>
        <p:nvPicPr>
          <p:cNvPr id="16" name="object 1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32930" y="2423411"/>
            <a:ext cx="245186" cy="211747"/>
          </a:xfrm>
          <a:prstGeom prst="rect">
            <a:avLst/>
          </a:prstGeom>
        </p:spPr>
      </p:pic>
      <p:sp>
        <p:nvSpPr>
          <p:cNvPr id="17" name="object 17" descr=""/>
          <p:cNvSpPr txBox="1"/>
          <p:nvPr/>
        </p:nvSpPr>
        <p:spPr>
          <a:xfrm>
            <a:off x="1035823" y="2353309"/>
            <a:ext cx="184086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813435" algn="l"/>
              </a:tabLst>
            </a:pPr>
            <a:r>
              <a:rPr dirty="0" sz="1800">
                <a:latin typeface="Cambria Math"/>
                <a:cs typeface="Cambria Math"/>
              </a:rPr>
              <a:t>=</a:t>
            </a:r>
            <a:r>
              <a:rPr dirty="0" sz="1800" spc="100">
                <a:latin typeface="Cambria Math"/>
                <a:cs typeface="Cambria Math"/>
              </a:rPr>
              <a:t> </a:t>
            </a:r>
            <a:r>
              <a:rPr dirty="0" sz="1800" spc="-445">
                <a:latin typeface="Cambria Math"/>
                <a:cs typeface="Cambria Math"/>
              </a:rPr>
              <a:t>𝑣𝑣</a:t>
            </a:r>
            <a:r>
              <a:rPr dirty="0" baseline="-14957" sz="1950" spc="-667">
                <a:latin typeface="Cambria Math"/>
                <a:cs typeface="Cambria Math"/>
              </a:rPr>
              <a:t>𝑠𝑠</a:t>
            </a:r>
            <a:r>
              <a:rPr dirty="0" baseline="-14957" sz="1950" spc="202">
                <a:latin typeface="Cambria Math"/>
                <a:cs typeface="Cambria Math"/>
              </a:rPr>
              <a:t>  </a:t>
            </a:r>
            <a:r>
              <a:rPr dirty="0" sz="1800" spc="-390">
                <a:latin typeface="Cambria Math"/>
                <a:cs typeface="Cambria Math"/>
              </a:rPr>
              <a:t>𝑡𝑡</a:t>
            </a:r>
            <a:r>
              <a:rPr dirty="0" sz="1800">
                <a:latin typeface="Cambria Math"/>
                <a:cs typeface="Cambria Math"/>
              </a:rPr>
              <a:t>	−</a:t>
            </a:r>
            <a:r>
              <a:rPr dirty="0" sz="1800" spc="-20">
                <a:latin typeface="Cambria Math"/>
                <a:cs typeface="Cambria Math"/>
              </a:rPr>
              <a:t> </a:t>
            </a:r>
            <a:r>
              <a:rPr dirty="0" sz="1800">
                <a:latin typeface="Cambria Math"/>
                <a:cs typeface="Cambria Math"/>
              </a:rPr>
              <a:t>700</a:t>
            </a:r>
            <a:r>
              <a:rPr dirty="0" sz="1800" spc="-15">
                <a:latin typeface="Cambria Math"/>
                <a:cs typeface="Cambria Math"/>
              </a:rPr>
              <a:t> </a:t>
            </a:r>
            <a:r>
              <a:rPr dirty="0" sz="1800" spc="-690">
                <a:latin typeface="Cambria Math"/>
                <a:cs typeface="Cambria Math"/>
              </a:rPr>
              <a:t>𝑚𝑚𝑉𝑉</a:t>
            </a:r>
            <a:endParaRPr sz="1800">
              <a:latin typeface="Cambria Math"/>
              <a:cs typeface="Cambria Math"/>
            </a:endParaRPr>
          </a:p>
        </p:txBody>
      </p:sp>
      <p:grpSp>
        <p:nvGrpSpPr>
          <p:cNvPr id="18" name="object 18" descr=""/>
          <p:cNvGrpSpPr/>
          <p:nvPr/>
        </p:nvGrpSpPr>
        <p:grpSpPr>
          <a:xfrm>
            <a:off x="2172461" y="2721864"/>
            <a:ext cx="2331720" cy="2030730"/>
            <a:chOff x="2172461" y="2721864"/>
            <a:chExt cx="2331720" cy="2030730"/>
          </a:xfrm>
        </p:grpSpPr>
        <p:sp>
          <p:nvSpPr>
            <p:cNvPr id="19" name="object 19" descr=""/>
            <p:cNvSpPr/>
            <p:nvPr/>
          </p:nvSpPr>
          <p:spPr>
            <a:xfrm>
              <a:off x="2181986" y="2731389"/>
              <a:ext cx="1581785" cy="226060"/>
            </a:xfrm>
            <a:custGeom>
              <a:avLst/>
              <a:gdLst/>
              <a:ahLst/>
              <a:cxnLst/>
              <a:rect l="l" t="t" r="r" b="b"/>
              <a:pathLst>
                <a:path w="1581785" h="226060">
                  <a:moveTo>
                    <a:pt x="0" y="0"/>
                  </a:moveTo>
                  <a:lnTo>
                    <a:pt x="1581531" y="225933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3681798" y="2902538"/>
              <a:ext cx="81915" cy="88265"/>
            </a:xfrm>
            <a:custGeom>
              <a:avLst/>
              <a:gdLst/>
              <a:ahLst/>
              <a:cxnLst/>
              <a:rect l="l" t="t" r="r" b="b"/>
              <a:pathLst>
                <a:path w="81914" h="88264">
                  <a:moveTo>
                    <a:pt x="12573" y="0"/>
                  </a:moveTo>
                  <a:lnTo>
                    <a:pt x="81724" y="54787"/>
                  </a:lnTo>
                  <a:lnTo>
                    <a:pt x="0" y="88011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2591180" y="3829210"/>
              <a:ext cx="1903730" cy="913765"/>
            </a:xfrm>
            <a:custGeom>
              <a:avLst/>
              <a:gdLst/>
              <a:ahLst/>
              <a:cxnLst/>
              <a:rect l="l" t="t" r="r" b="b"/>
              <a:pathLst>
                <a:path w="1903729" h="913764">
                  <a:moveTo>
                    <a:pt x="0" y="913625"/>
                  </a:moveTo>
                  <a:lnTo>
                    <a:pt x="1903234" y="0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4406482" y="3822124"/>
              <a:ext cx="88265" cy="80645"/>
            </a:xfrm>
            <a:custGeom>
              <a:avLst/>
              <a:gdLst/>
              <a:ahLst/>
              <a:cxnLst/>
              <a:rect l="l" t="t" r="r" b="b"/>
              <a:pathLst>
                <a:path w="88264" h="80645">
                  <a:moveTo>
                    <a:pt x="38480" y="80137"/>
                  </a:moveTo>
                  <a:lnTo>
                    <a:pt x="87934" y="7086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23" name="object 2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04421" y="4499060"/>
            <a:ext cx="245186" cy="211747"/>
          </a:xfrm>
          <a:prstGeom prst="rect">
            <a:avLst/>
          </a:prstGeom>
        </p:spPr>
      </p:pic>
      <p:sp>
        <p:nvSpPr>
          <p:cNvPr id="24" name="object 24" descr=""/>
          <p:cNvSpPr txBox="1"/>
          <p:nvPr/>
        </p:nvSpPr>
        <p:spPr>
          <a:xfrm>
            <a:off x="487680" y="4428958"/>
            <a:ext cx="820419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Calibri"/>
                <a:cs typeface="Calibri"/>
              </a:rPr>
              <a:t>For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445">
                <a:latin typeface="Cambria Math"/>
                <a:cs typeface="Cambria Math"/>
              </a:rPr>
              <a:t>𝑣𝑣</a:t>
            </a:r>
            <a:r>
              <a:rPr dirty="0" baseline="-14957" sz="1950" spc="-667">
                <a:latin typeface="Cambria Math"/>
                <a:cs typeface="Cambria Math"/>
              </a:rPr>
              <a:t>𝑠𝑠</a:t>
            </a:r>
            <a:r>
              <a:rPr dirty="0" baseline="-14957" sz="1950" spc="187">
                <a:latin typeface="Cambria Math"/>
                <a:cs typeface="Cambria Math"/>
              </a:rPr>
              <a:t>  </a:t>
            </a:r>
            <a:r>
              <a:rPr dirty="0" sz="1800" spc="-390">
                <a:latin typeface="Cambria Math"/>
                <a:cs typeface="Cambria Math"/>
              </a:rPr>
              <a:t>𝑡𝑡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1420622" y="4428958"/>
            <a:ext cx="109664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Cambria Math"/>
                <a:cs typeface="Cambria Math"/>
              </a:rPr>
              <a:t>≤</a:t>
            </a:r>
            <a:r>
              <a:rPr dirty="0" sz="1800" spc="75">
                <a:latin typeface="Cambria Math"/>
                <a:cs typeface="Cambria Math"/>
              </a:rPr>
              <a:t> </a:t>
            </a:r>
            <a:r>
              <a:rPr dirty="0" sz="1800">
                <a:latin typeface="Cambria Math"/>
                <a:cs typeface="Cambria Math"/>
              </a:rPr>
              <a:t>700</a:t>
            </a:r>
            <a:r>
              <a:rPr dirty="0" sz="1800" spc="-15">
                <a:latin typeface="Cambria Math"/>
                <a:cs typeface="Cambria Math"/>
              </a:rPr>
              <a:t> </a:t>
            </a:r>
            <a:r>
              <a:rPr dirty="0" sz="1800" spc="-545">
                <a:latin typeface="Cambria Math"/>
                <a:cs typeface="Cambria Math"/>
              </a:rPr>
              <a:t>𝑚𝑚𝑉𝑉</a:t>
            </a:r>
            <a:r>
              <a:rPr dirty="0" sz="1800" spc="-545"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26" name="object 26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95362" y="4869507"/>
            <a:ext cx="186994" cy="154571"/>
          </a:xfrm>
          <a:prstGeom prst="rect">
            <a:avLst/>
          </a:prstGeom>
        </p:spPr>
      </p:pic>
      <p:sp>
        <p:nvSpPr>
          <p:cNvPr id="27" name="object 27" descr=""/>
          <p:cNvSpPr txBox="1"/>
          <p:nvPr/>
        </p:nvSpPr>
        <p:spPr>
          <a:xfrm>
            <a:off x="716280" y="4752046"/>
            <a:ext cx="44577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10802" sz="2700" spc="-600">
                <a:latin typeface="Cambria Math"/>
                <a:cs typeface="Cambria Math"/>
              </a:rPr>
              <a:t>𝑣𝑣</a:t>
            </a:r>
            <a:r>
              <a:rPr dirty="0" sz="1300" spc="-400">
                <a:latin typeface="Cambria Math"/>
                <a:cs typeface="Cambria Math"/>
              </a:rPr>
              <a:t>𝑜𝑜</a:t>
            </a:r>
            <a:r>
              <a:rPr dirty="0" sz="1300" spc="300">
                <a:latin typeface="Cambria Math"/>
                <a:cs typeface="Cambria Math"/>
              </a:rPr>
              <a:t> </a:t>
            </a:r>
            <a:r>
              <a:rPr dirty="0" sz="1300" spc="-90">
                <a:latin typeface="Cambria Math"/>
                <a:cs typeface="Cambria Math"/>
              </a:rPr>
              <a:t>𝑡𝑡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9" name="object 29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30" name="object 30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  <p:sp>
        <p:nvSpPr>
          <p:cNvPr id="28" name="object 28" descr=""/>
          <p:cNvSpPr txBox="1"/>
          <p:nvPr/>
        </p:nvSpPr>
        <p:spPr>
          <a:xfrm>
            <a:off x="1256791" y="4705564"/>
            <a:ext cx="58102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Cambria Math"/>
                <a:cs typeface="Cambria Math"/>
              </a:rPr>
              <a:t>=</a:t>
            </a:r>
            <a:r>
              <a:rPr dirty="0" sz="1800" spc="90">
                <a:latin typeface="Cambria Math"/>
                <a:cs typeface="Cambria Math"/>
              </a:rPr>
              <a:t> </a:t>
            </a:r>
            <a:r>
              <a:rPr dirty="0" sz="1800">
                <a:latin typeface="Cambria Math"/>
                <a:cs typeface="Cambria Math"/>
              </a:rPr>
              <a:t>0</a:t>
            </a:r>
            <a:r>
              <a:rPr dirty="0" sz="1800" spc="-5">
                <a:latin typeface="Cambria Math"/>
                <a:cs typeface="Cambria Math"/>
              </a:rPr>
              <a:t> </a:t>
            </a:r>
            <a:r>
              <a:rPr dirty="0" sz="1800" spc="-590">
                <a:latin typeface="Cambria Math"/>
                <a:cs typeface="Cambria Math"/>
              </a:rPr>
              <a:t>𝑉𝑉</a:t>
            </a:r>
            <a:endParaRPr sz="1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44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 spc="-10"/>
              <a:t>Full-</a:t>
            </a:r>
            <a:r>
              <a:rPr dirty="0" sz="4000" spc="-40"/>
              <a:t>Wave</a:t>
            </a:r>
            <a:r>
              <a:rPr dirty="0" sz="4000" spc="-140"/>
              <a:t> </a:t>
            </a:r>
            <a:r>
              <a:rPr dirty="0" sz="4000" spc="-10"/>
              <a:t>Rectifier</a:t>
            </a:r>
            <a:endParaRPr sz="4000"/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74156" y="4118836"/>
            <a:ext cx="4112789" cy="1900963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535940" y="1269746"/>
            <a:ext cx="8040370" cy="4664710"/>
          </a:xfrm>
          <a:prstGeom prst="rect">
            <a:avLst/>
          </a:prstGeom>
        </p:spPr>
        <p:txBody>
          <a:bodyPr wrap="square" lIns="0" tIns="55880" rIns="0" bIns="0" rtlCol="0" vert="horz">
            <a:spAutoFit/>
          </a:bodyPr>
          <a:lstStyle/>
          <a:p>
            <a:pPr marL="332740" marR="5080" indent="-320040">
              <a:lnSpc>
                <a:spcPts val="2700"/>
              </a:lnSpc>
              <a:spcBef>
                <a:spcPts val="44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32740" algn="l"/>
              </a:tabLst>
            </a:pPr>
            <a:r>
              <a:rPr dirty="0" sz="2500" spc="-10">
                <a:latin typeface="Calibri"/>
                <a:cs typeface="Calibri"/>
              </a:rPr>
              <a:t>Typical</a:t>
            </a:r>
            <a:r>
              <a:rPr dirty="0" sz="2500" spc="-6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goal</a:t>
            </a:r>
            <a:r>
              <a:rPr dirty="0" sz="2500" spc="-7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of</a:t>
            </a:r>
            <a:r>
              <a:rPr dirty="0" sz="2500" spc="-7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a</a:t>
            </a:r>
            <a:r>
              <a:rPr dirty="0" sz="2500" spc="-6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rectifier:</a:t>
            </a:r>
            <a:r>
              <a:rPr dirty="0" sz="2500" spc="-30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extract</a:t>
            </a:r>
            <a:r>
              <a:rPr dirty="0" sz="2500" spc="-5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power</a:t>
            </a:r>
            <a:r>
              <a:rPr dirty="0" sz="2500" spc="-6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from</a:t>
            </a:r>
            <a:r>
              <a:rPr dirty="0" sz="2500" spc="-6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an</a:t>
            </a:r>
            <a:r>
              <a:rPr dirty="0" sz="2500" spc="-6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AC</a:t>
            </a:r>
            <a:r>
              <a:rPr dirty="0" sz="2500" spc="-60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voltage, </a:t>
            </a:r>
            <a:r>
              <a:rPr dirty="0" sz="2500">
                <a:latin typeface="Calibri"/>
                <a:cs typeface="Calibri"/>
              </a:rPr>
              <a:t>supply</a:t>
            </a:r>
            <a:r>
              <a:rPr dirty="0" sz="2500" spc="-3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it</a:t>
            </a:r>
            <a:r>
              <a:rPr dirty="0" sz="2500" spc="-2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to</a:t>
            </a:r>
            <a:r>
              <a:rPr dirty="0" sz="2500" spc="-3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a</a:t>
            </a:r>
            <a:r>
              <a:rPr dirty="0" sz="2500" spc="-1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load</a:t>
            </a:r>
            <a:r>
              <a:rPr dirty="0" sz="2500" spc="-3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as</a:t>
            </a:r>
            <a:r>
              <a:rPr dirty="0" sz="2500" spc="-2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a</a:t>
            </a:r>
            <a:r>
              <a:rPr dirty="0" sz="2500" spc="-1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DC</a:t>
            </a:r>
            <a:r>
              <a:rPr dirty="0" sz="2500" spc="-20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voltage</a:t>
            </a:r>
            <a:endParaRPr sz="2500">
              <a:latin typeface="Calibri"/>
              <a:cs typeface="Calibri"/>
            </a:endParaRPr>
          </a:p>
          <a:p>
            <a:pPr marL="332105" indent="-319405">
              <a:lnSpc>
                <a:spcPct val="100000"/>
              </a:lnSpc>
              <a:spcBef>
                <a:spcPts val="96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32105" algn="l"/>
              </a:tabLst>
            </a:pPr>
            <a:r>
              <a:rPr dirty="0" sz="2500" spc="-10">
                <a:latin typeface="Calibri"/>
                <a:cs typeface="Calibri"/>
              </a:rPr>
              <a:t>Half-</a:t>
            </a:r>
            <a:r>
              <a:rPr dirty="0" sz="2500">
                <a:latin typeface="Calibri"/>
                <a:cs typeface="Calibri"/>
              </a:rPr>
              <a:t>wave</a:t>
            </a:r>
            <a:r>
              <a:rPr dirty="0" sz="2500" spc="-65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rectification</a:t>
            </a:r>
            <a:r>
              <a:rPr dirty="0" sz="2500" spc="-4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is</a:t>
            </a:r>
            <a:r>
              <a:rPr dirty="0" sz="2500" spc="-70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inefficient</a:t>
            </a:r>
            <a:endParaRPr sz="25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355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7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latin typeface="Calibri"/>
                <a:cs typeface="Calibri"/>
              </a:rPr>
              <a:t>Half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of</a:t>
            </a:r>
            <a:r>
              <a:rPr dirty="0" sz="2200" spc="-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the</a:t>
            </a:r>
            <a:r>
              <a:rPr dirty="0" sz="2200" spc="-2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signal</a:t>
            </a:r>
            <a:r>
              <a:rPr dirty="0" sz="2200" spc="-2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–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and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its</a:t>
            </a:r>
            <a:r>
              <a:rPr dirty="0" sz="2200" spc="-2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energy</a:t>
            </a:r>
            <a:r>
              <a:rPr dirty="0" sz="2200" spc="-1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–</a:t>
            </a:r>
            <a:r>
              <a:rPr dirty="0" sz="2200" spc="-1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is</a:t>
            </a:r>
            <a:r>
              <a:rPr dirty="0" sz="2200" spc="-10">
                <a:latin typeface="Calibri"/>
                <a:cs typeface="Calibri"/>
              </a:rPr>
              <a:t> discarded</a:t>
            </a:r>
            <a:endParaRPr sz="2200">
              <a:latin typeface="Calibri"/>
              <a:cs typeface="Calibri"/>
            </a:endParaRPr>
          </a:p>
          <a:p>
            <a:pPr marL="332105" indent="-319405">
              <a:lnSpc>
                <a:spcPct val="100000"/>
              </a:lnSpc>
              <a:spcBef>
                <a:spcPts val="98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32105" algn="l"/>
              </a:tabLst>
            </a:pPr>
            <a:r>
              <a:rPr dirty="0" sz="2500" spc="-20" b="1" i="1">
                <a:latin typeface="Calibri"/>
                <a:cs typeface="Calibri"/>
              </a:rPr>
              <a:t>Full-</a:t>
            </a:r>
            <a:r>
              <a:rPr dirty="0" sz="2500" b="1" i="1">
                <a:latin typeface="Calibri"/>
                <a:cs typeface="Calibri"/>
              </a:rPr>
              <a:t>wave</a:t>
            </a:r>
            <a:r>
              <a:rPr dirty="0" sz="2500" spc="-55" b="1" i="1">
                <a:latin typeface="Calibri"/>
                <a:cs typeface="Calibri"/>
              </a:rPr>
              <a:t> </a:t>
            </a:r>
            <a:r>
              <a:rPr dirty="0" sz="2500" b="1" i="1">
                <a:latin typeface="Calibri"/>
                <a:cs typeface="Calibri"/>
              </a:rPr>
              <a:t>rectification</a:t>
            </a:r>
            <a:r>
              <a:rPr dirty="0" sz="2500" spc="-75" b="1" i="1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improves</a:t>
            </a:r>
            <a:r>
              <a:rPr dirty="0" sz="2500" spc="-45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efficiency</a:t>
            </a:r>
            <a:endParaRPr sz="25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360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4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 spc="-10">
                <a:latin typeface="Calibri"/>
                <a:cs typeface="Calibri"/>
              </a:rPr>
              <a:t>Negative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voltages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are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not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discarded</a:t>
            </a:r>
            <a:r>
              <a:rPr dirty="0" sz="2200" spc="-5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–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they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are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made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positive</a:t>
            </a:r>
            <a:endParaRPr sz="2200">
              <a:latin typeface="Calibri"/>
              <a:cs typeface="Calibri"/>
            </a:endParaRPr>
          </a:p>
          <a:p>
            <a:pPr marL="332105" indent="-319405">
              <a:lnSpc>
                <a:spcPct val="100000"/>
              </a:lnSpc>
              <a:spcBef>
                <a:spcPts val="2105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32105" algn="l"/>
              </a:tabLst>
            </a:pPr>
            <a:r>
              <a:rPr dirty="0" sz="2500">
                <a:latin typeface="Calibri"/>
                <a:cs typeface="Calibri"/>
              </a:rPr>
              <a:t>A</a:t>
            </a:r>
            <a:r>
              <a:rPr dirty="0" sz="2500" spc="-40">
                <a:latin typeface="Calibri"/>
                <a:cs typeface="Calibri"/>
              </a:rPr>
              <a:t> </a:t>
            </a:r>
            <a:r>
              <a:rPr dirty="0" sz="2500" b="1" i="1">
                <a:latin typeface="Calibri"/>
                <a:cs typeface="Calibri"/>
              </a:rPr>
              <a:t>diode</a:t>
            </a:r>
            <a:r>
              <a:rPr dirty="0" sz="2500" spc="-35" b="1" i="1">
                <a:latin typeface="Calibri"/>
                <a:cs typeface="Calibri"/>
              </a:rPr>
              <a:t> </a:t>
            </a:r>
            <a:r>
              <a:rPr dirty="0" sz="2500" b="1" i="1">
                <a:latin typeface="Calibri"/>
                <a:cs typeface="Calibri"/>
              </a:rPr>
              <a:t>bridge</a:t>
            </a:r>
            <a:r>
              <a:rPr dirty="0" sz="2500" spc="-35" b="1" i="1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configuration</a:t>
            </a:r>
            <a:endParaRPr sz="2500">
              <a:latin typeface="Calibri"/>
              <a:cs typeface="Calibri"/>
            </a:endParaRPr>
          </a:p>
          <a:p>
            <a:pPr marL="332105" indent="-319405">
              <a:lnSpc>
                <a:spcPct val="100000"/>
              </a:lnSpc>
              <a:spcBef>
                <a:spcPts val="40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32105" algn="l"/>
              </a:tabLst>
            </a:pPr>
            <a:r>
              <a:rPr dirty="0" sz="2500">
                <a:latin typeface="Calibri"/>
                <a:cs typeface="Calibri"/>
              </a:rPr>
              <a:t>Source</a:t>
            </a:r>
            <a:r>
              <a:rPr dirty="0" sz="2500" spc="-6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must</a:t>
            </a:r>
            <a:r>
              <a:rPr dirty="0" sz="2500" spc="-6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be</a:t>
            </a:r>
            <a:r>
              <a:rPr dirty="0" sz="2500" spc="-65">
                <a:latin typeface="Calibri"/>
                <a:cs typeface="Calibri"/>
              </a:rPr>
              <a:t> </a:t>
            </a:r>
            <a:r>
              <a:rPr dirty="0" sz="2500" spc="-10" b="1" i="1">
                <a:latin typeface="Calibri"/>
                <a:cs typeface="Calibri"/>
              </a:rPr>
              <a:t>floating</a:t>
            </a:r>
            <a:endParaRPr sz="25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355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7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latin typeface="Calibri"/>
                <a:cs typeface="Calibri"/>
              </a:rPr>
              <a:t>Neither</a:t>
            </a:r>
            <a:r>
              <a:rPr dirty="0" sz="2200" spc="-2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side</a:t>
            </a:r>
            <a:r>
              <a:rPr dirty="0" sz="2200" spc="-2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grounded</a:t>
            </a:r>
            <a:endParaRPr sz="2200">
              <a:latin typeface="Calibri"/>
              <a:cs typeface="Calibri"/>
            </a:endParaRPr>
          </a:p>
          <a:p>
            <a:pPr marL="652145" marR="3984625" indent="-274320">
              <a:lnSpc>
                <a:spcPts val="2380"/>
              </a:lnSpc>
              <a:spcBef>
                <a:spcPts val="630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5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 spc="-10">
                <a:latin typeface="Calibri"/>
                <a:cs typeface="Calibri"/>
              </a:rPr>
              <a:t>Typically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the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output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of</a:t>
            </a:r>
            <a:r>
              <a:rPr dirty="0" sz="2200" spc="-20">
                <a:latin typeface="Calibri"/>
                <a:cs typeface="Calibri"/>
              </a:rPr>
              <a:t> </a:t>
            </a:r>
            <a:r>
              <a:rPr dirty="0" sz="2200" spc="-50">
                <a:latin typeface="Calibri"/>
                <a:cs typeface="Calibri"/>
              </a:rPr>
              <a:t>a </a:t>
            </a:r>
            <a:r>
              <a:rPr dirty="0" sz="2200" spc="-30">
                <a:latin typeface="Calibri"/>
                <a:cs typeface="Calibri"/>
              </a:rPr>
              <a:t>transformer,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so</a:t>
            </a:r>
            <a:r>
              <a:rPr dirty="0" sz="2200" spc="-1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not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</a:t>
            </a:r>
            <a:r>
              <a:rPr dirty="0" sz="2200" spc="-10">
                <a:latin typeface="Calibri"/>
                <a:cs typeface="Calibri"/>
              </a:rPr>
              <a:t> problem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45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 spc="-10"/>
              <a:t>Full-</a:t>
            </a:r>
            <a:r>
              <a:rPr dirty="0" sz="4000" spc="-40"/>
              <a:t>Wave</a:t>
            </a:r>
            <a:r>
              <a:rPr dirty="0" sz="4000" spc="-140"/>
              <a:t> </a:t>
            </a:r>
            <a:r>
              <a:rPr dirty="0" sz="4000" spc="-10"/>
              <a:t>Rectifier</a:t>
            </a:r>
            <a:endParaRPr sz="4000"/>
          </a:p>
        </p:txBody>
      </p:sp>
      <p:sp>
        <p:nvSpPr>
          <p:cNvPr id="4" name="object 4" descr=""/>
          <p:cNvSpPr/>
          <p:nvPr/>
        </p:nvSpPr>
        <p:spPr>
          <a:xfrm>
            <a:off x="1673086" y="2885583"/>
            <a:ext cx="341630" cy="294640"/>
          </a:xfrm>
          <a:custGeom>
            <a:avLst/>
            <a:gdLst/>
            <a:ahLst/>
            <a:cxnLst/>
            <a:rect l="l" t="t" r="r" b="b"/>
            <a:pathLst>
              <a:path w="341630" h="294639">
                <a:moveTo>
                  <a:pt x="247332" y="0"/>
                </a:moveTo>
                <a:lnTo>
                  <a:pt x="243141" y="11950"/>
                </a:lnTo>
                <a:lnTo>
                  <a:pt x="260179" y="19344"/>
                </a:lnTo>
                <a:lnTo>
                  <a:pt x="274831" y="29579"/>
                </a:lnTo>
                <a:lnTo>
                  <a:pt x="304585" y="77019"/>
                </a:lnTo>
                <a:lnTo>
                  <a:pt x="313231" y="120262"/>
                </a:lnTo>
                <a:lnTo>
                  <a:pt x="314363" y="145694"/>
                </a:lnTo>
                <a:lnTo>
                  <a:pt x="313272" y="171649"/>
                </a:lnTo>
                <a:lnTo>
                  <a:pt x="304542" y="216412"/>
                </a:lnTo>
                <a:lnTo>
                  <a:pt x="287025" y="251366"/>
                </a:lnTo>
                <a:lnTo>
                  <a:pt x="243611" y="282384"/>
                </a:lnTo>
                <a:lnTo>
                  <a:pt x="247332" y="294322"/>
                </a:lnTo>
                <a:lnTo>
                  <a:pt x="287477" y="275491"/>
                </a:lnTo>
                <a:lnTo>
                  <a:pt x="316991" y="242887"/>
                </a:lnTo>
                <a:lnTo>
                  <a:pt x="335148" y="199237"/>
                </a:lnTo>
                <a:lnTo>
                  <a:pt x="341198" y="147243"/>
                </a:lnTo>
                <a:lnTo>
                  <a:pt x="339699" y="120581"/>
                </a:lnTo>
                <a:lnTo>
                  <a:pt x="339681" y="120262"/>
                </a:lnTo>
                <a:lnTo>
                  <a:pt x="327541" y="72432"/>
                </a:lnTo>
                <a:lnTo>
                  <a:pt x="303464" y="33497"/>
                </a:lnTo>
                <a:lnTo>
                  <a:pt x="268670" y="7703"/>
                </a:lnTo>
                <a:lnTo>
                  <a:pt x="247332" y="0"/>
                </a:lnTo>
                <a:close/>
              </a:path>
              <a:path w="341630" h="294639">
                <a:moveTo>
                  <a:pt x="93865" y="0"/>
                </a:moveTo>
                <a:lnTo>
                  <a:pt x="53816" y="18869"/>
                </a:lnTo>
                <a:lnTo>
                  <a:pt x="24282" y="51587"/>
                </a:lnTo>
                <a:lnTo>
                  <a:pt x="6069" y="95324"/>
                </a:lnTo>
                <a:lnTo>
                  <a:pt x="87" y="145694"/>
                </a:lnTo>
                <a:lnTo>
                  <a:pt x="0" y="147243"/>
                </a:lnTo>
                <a:lnTo>
                  <a:pt x="1512" y="174282"/>
                </a:lnTo>
                <a:lnTo>
                  <a:pt x="13614" y="222106"/>
                </a:lnTo>
                <a:lnTo>
                  <a:pt x="37633" y="260911"/>
                </a:lnTo>
                <a:lnTo>
                  <a:pt x="72465" y="286628"/>
                </a:lnTo>
                <a:lnTo>
                  <a:pt x="93865" y="294322"/>
                </a:lnTo>
                <a:lnTo>
                  <a:pt x="97586" y="282384"/>
                </a:lnTo>
                <a:lnTo>
                  <a:pt x="80818" y="274950"/>
                </a:lnTo>
                <a:lnTo>
                  <a:pt x="66346" y="264610"/>
                </a:lnTo>
                <a:lnTo>
                  <a:pt x="36661" y="216412"/>
                </a:lnTo>
                <a:lnTo>
                  <a:pt x="27927" y="171649"/>
                </a:lnTo>
                <a:lnTo>
                  <a:pt x="26835" y="145694"/>
                </a:lnTo>
                <a:lnTo>
                  <a:pt x="27927" y="120581"/>
                </a:lnTo>
                <a:lnTo>
                  <a:pt x="36661" y="77019"/>
                </a:lnTo>
                <a:lnTo>
                  <a:pt x="54201" y="42656"/>
                </a:lnTo>
                <a:lnTo>
                  <a:pt x="98056" y="11950"/>
                </a:lnTo>
                <a:lnTo>
                  <a:pt x="9386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486089" y="4021175"/>
            <a:ext cx="300355" cy="259079"/>
          </a:xfrm>
          <a:custGeom>
            <a:avLst/>
            <a:gdLst/>
            <a:ahLst/>
            <a:cxnLst/>
            <a:rect l="l" t="t" r="r" b="b"/>
            <a:pathLst>
              <a:path w="300355" h="259079">
                <a:moveTo>
                  <a:pt x="217474" y="0"/>
                </a:moveTo>
                <a:lnTo>
                  <a:pt x="213791" y="10515"/>
                </a:lnTo>
                <a:lnTo>
                  <a:pt x="228783" y="17023"/>
                </a:lnTo>
                <a:lnTo>
                  <a:pt x="241679" y="26031"/>
                </a:lnTo>
                <a:lnTo>
                  <a:pt x="267861" y="67784"/>
                </a:lnTo>
                <a:lnTo>
                  <a:pt x="275469" y="105840"/>
                </a:lnTo>
                <a:lnTo>
                  <a:pt x="275509" y="106118"/>
                </a:lnTo>
                <a:lnTo>
                  <a:pt x="275506" y="151067"/>
                </a:lnTo>
                <a:lnTo>
                  <a:pt x="267824" y="190462"/>
                </a:lnTo>
                <a:lnTo>
                  <a:pt x="241696" y="232887"/>
                </a:lnTo>
                <a:lnTo>
                  <a:pt x="214198" y="248526"/>
                </a:lnTo>
                <a:lnTo>
                  <a:pt x="217474" y="259029"/>
                </a:lnTo>
                <a:lnTo>
                  <a:pt x="252804" y="242460"/>
                </a:lnTo>
                <a:lnTo>
                  <a:pt x="278790" y="213766"/>
                </a:lnTo>
                <a:lnTo>
                  <a:pt x="294763" y="175345"/>
                </a:lnTo>
                <a:lnTo>
                  <a:pt x="300088" y="129590"/>
                </a:lnTo>
                <a:lnTo>
                  <a:pt x="298768" y="106118"/>
                </a:lnTo>
                <a:lnTo>
                  <a:pt x="288065" y="63745"/>
                </a:lnTo>
                <a:lnTo>
                  <a:pt x="266872" y="29484"/>
                </a:lnTo>
                <a:lnTo>
                  <a:pt x="236253" y="6781"/>
                </a:lnTo>
                <a:lnTo>
                  <a:pt x="217474" y="0"/>
                </a:lnTo>
                <a:close/>
              </a:path>
              <a:path w="300355" h="259079">
                <a:moveTo>
                  <a:pt x="82613" y="0"/>
                </a:moveTo>
                <a:lnTo>
                  <a:pt x="47369" y="16610"/>
                </a:lnTo>
                <a:lnTo>
                  <a:pt x="21374" y="45402"/>
                </a:lnTo>
                <a:lnTo>
                  <a:pt x="5343" y="83891"/>
                </a:lnTo>
                <a:lnTo>
                  <a:pt x="77" y="128219"/>
                </a:lnTo>
                <a:lnTo>
                  <a:pt x="0" y="129590"/>
                </a:lnTo>
                <a:lnTo>
                  <a:pt x="5330" y="175345"/>
                </a:lnTo>
                <a:lnTo>
                  <a:pt x="21310" y="213766"/>
                </a:lnTo>
                <a:lnTo>
                  <a:pt x="47285" y="242460"/>
                </a:lnTo>
                <a:lnTo>
                  <a:pt x="82613" y="259029"/>
                </a:lnTo>
                <a:lnTo>
                  <a:pt x="85890" y="248526"/>
                </a:lnTo>
                <a:lnTo>
                  <a:pt x="71135" y="241987"/>
                </a:lnTo>
                <a:lnTo>
                  <a:pt x="58400" y="232887"/>
                </a:lnTo>
                <a:lnTo>
                  <a:pt x="32271" y="190462"/>
                </a:lnTo>
                <a:lnTo>
                  <a:pt x="24594" y="151067"/>
                </a:lnTo>
                <a:lnTo>
                  <a:pt x="23634" y="128219"/>
                </a:lnTo>
                <a:lnTo>
                  <a:pt x="24594" y="106118"/>
                </a:lnTo>
                <a:lnTo>
                  <a:pt x="32271" y="67784"/>
                </a:lnTo>
                <a:lnTo>
                  <a:pt x="58500" y="26031"/>
                </a:lnTo>
                <a:lnTo>
                  <a:pt x="86309" y="10515"/>
                </a:lnTo>
                <a:lnTo>
                  <a:pt x="8261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2447733" y="4021175"/>
            <a:ext cx="300355" cy="259079"/>
          </a:xfrm>
          <a:custGeom>
            <a:avLst/>
            <a:gdLst/>
            <a:ahLst/>
            <a:cxnLst/>
            <a:rect l="l" t="t" r="r" b="b"/>
            <a:pathLst>
              <a:path w="300355" h="259079">
                <a:moveTo>
                  <a:pt x="217474" y="0"/>
                </a:moveTo>
                <a:lnTo>
                  <a:pt x="213791" y="10515"/>
                </a:lnTo>
                <a:lnTo>
                  <a:pt x="228783" y="17023"/>
                </a:lnTo>
                <a:lnTo>
                  <a:pt x="241679" y="26031"/>
                </a:lnTo>
                <a:lnTo>
                  <a:pt x="267861" y="67784"/>
                </a:lnTo>
                <a:lnTo>
                  <a:pt x="275469" y="105840"/>
                </a:lnTo>
                <a:lnTo>
                  <a:pt x="275509" y="106118"/>
                </a:lnTo>
                <a:lnTo>
                  <a:pt x="275506" y="151067"/>
                </a:lnTo>
                <a:lnTo>
                  <a:pt x="267824" y="190462"/>
                </a:lnTo>
                <a:lnTo>
                  <a:pt x="241696" y="232887"/>
                </a:lnTo>
                <a:lnTo>
                  <a:pt x="214198" y="248526"/>
                </a:lnTo>
                <a:lnTo>
                  <a:pt x="217474" y="259029"/>
                </a:lnTo>
                <a:lnTo>
                  <a:pt x="252804" y="242460"/>
                </a:lnTo>
                <a:lnTo>
                  <a:pt x="278790" y="213766"/>
                </a:lnTo>
                <a:lnTo>
                  <a:pt x="294763" y="175345"/>
                </a:lnTo>
                <a:lnTo>
                  <a:pt x="300088" y="129590"/>
                </a:lnTo>
                <a:lnTo>
                  <a:pt x="298768" y="106118"/>
                </a:lnTo>
                <a:lnTo>
                  <a:pt x="288065" y="63745"/>
                </a:lnTo>
                <a:lnTo>
                  <a:pt x="266872" y="29484"/>
                </a:lnTo>
                <a:lnTo>
                  <a:pt x="236253" y="6781"/>
                </a:lnTo>
                <a:lnTo>
                  <a:pt x="217474" y="0"/>
                </a:lnTo>
                <a:close/>
              </a:path>
              <a:path w="300355" h="259079">
                <a:moveTo>
                  <a:pt x="82613" y="0"/>
                </a:moveTo>
                <a:lnTo>
                  <a:pt x="47369" y="16610"/>
                </a:lnTo>
                <a:lnTo>
                  <a:pt x="21374" y="45402"/>
                </a:lnTo>
                <a:lnTo>
                  <a:pt x="5343" y="83891"/>
                </a:lnTo>
                <a:lnTo>
                  <a:pt x="77" y="128219"/>
                </a:lnTo>
                <a:lnTo>
                  <a:pt x="0" y="129590"/>
                </a:lnTo>
                <a:lnTo>
                  <a:pt x="5330" y="175345"/>
                </a:lnTo>
                <a:lnTo>
                  <a:pt x="21310" y="213766"/>
                </a:lnTo>
                <a:lnTo>
                  <a:pt x="47285" y="242460"/>
                </a:lnTo>
                <a:lnTo>
                  <a:pt x="82613" y="259029"/>
                </a:lnTo>
                <a:lnTo>
                  <a:pt x="85890" y="248526"/>
                </a:lnTo>
                <a:lnTo>
                  <a:pt x="71135" y="241987"/>
                </a:lnTo>
                <a:lnTo>
                  <a:pt x="58400" y="232887"/>
                </a:lnTo>
                <a:lnTo>
                  <a:pt x="32271" y="190462"/>
                </a:lnTo>
                <a:lnTo>
                  <a:pt x="24594" y="151067"/>
                </a:lnTo>
                <a:lnTo>
                  <a:pt x="23634" y="128219"/>
                </a:lnTo>
                <a:lnTo>
                  <a:pt x="24594" y="106118"/>
                </a:lnTo>
                <a:lnTo>
                  <a:pt x="32271" y="67784"/>
                </a:lnTo>
                <a:lnTo>
                  <a:pt x="58500" y="26031"/>
                </a:lnTo>
                <a:lnTo>
                  <a:pt x="86309" y="10515"/>
                </a:lnTo>
                <a:lnTo>
                  <a:pt x="8261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673086" y="4850781"/>
            <a:ext cx="341630" cy="294640"/>
          </a:xfrm>
          <a:custGeom>
            <a:avLst/>
            <a:gdLst/>
            <a:ahLst/>
            <a:cxnLst/>
            <a:rect l="l" t="t" r="r" b="b"/>
            <a:pathLst>
              <a:path w="341630" h="294639">
                <a:moveTo>
                  <a:pt x="247332" y="0"/>
                </a:moveTo>
                <a:lnTo>
                  <a:pt x="243141" y="11950"/>
                </a:lnTo>
                <a:lnTo>
                  <a:pt x="260179" y="19344"/>
                </a:lnTo>
                <a:lnTo>
                  <a:pt x="274831" y="29579"/>
                </a:lnTo>
                <a:lnTo>
                  <a:pt x="304585" y="77019"/>
                </a:lnTo>
                <a:lnTo>
                  <a:pt x="313231" y="120262"/>
                </a:lnTo>
                <a:lnTo>
                  <a:pt x="314363" y="145694"/>
                </a:lnTo>
                <a:lnTo>
                  <a:pt x="313272" y="171649"/>
                </a:lnTo>
                <a:lnTo>
                  <a:pt x="304542" y="216412"/>
                </a:lnTo>
                <a:lnTo>
                  <a:pt x="287025" y="251366"/>
                </a:lnTo>
                <a:lnTo>
                  <a:pt x="243611" y="282384"/>
                </a:lnTo>
                <a:lnTo>
                  <a:pt x="247332" y="294322"/>
                </a:lnTo>
                <a:lnTo>
                  <a:pt x="287477" y="275491"/>
                </a:lnTo>
                <a:lnTo>
                  <a:pt x="316991" y="242887"/>
                </a:lnTo>
                <a:lnTo>
                  <a:pt x="335148" y="199237"/>
                </a:lnTo>
                <a:lnTo>
                  <a:pt x="341198" y="147243"/>
                </a:lnTo>
                <a:lnTo>
                  <a:pt x="339699" y="120581"/>
                </a:lnTo>
                <a:lnTo>
                  <a:pt x="339681" y="120262"/>
                </a:lnTo>
                <a:lnTo>
                  <a:pt x="327541" y="72432"/>
                </a:lnTo>
                <a:lnTo>
                  <a:pt x="303464" y="33497"/>
                </a:lnTo>
                <a:lnTo>
                  <a:pt x="268670" y="7703"/>
                </a:lnTo>
                <a:lnTo>
                  <a:pt x="247332" y="0"/>
                </a:lnTo>
                <a:close/>
              </a:path>
              <a:path w="341630" h="294639">
                <a:moveTo>
                  <a:pt x="93865" y="0"/>
                </a:moveTo>
                <a:lnTo>
                  <a:pt x="53816" y="18869"/>
                </a:lnTo>
                <a:lnTo>
                  <a:pt x="24282" y="51587"/>
                </a:lnTo>
                <a:lnTo>
                  <a:pt x="6069" y="95324"/>
                </a:lnTo>
                <a:lnTo>
                  <a:pt x="87" y="145694"/>
                </a:lnTo>
                <a:lnTo>
                  <a:pt x="0" y="147243"/>
                </a:lnTo>
                <a:lnTo>
                  <a:pt x="1512" y="174282"/>
                </a:lnTo>
                <a:lnTo>
                  <a:pt x="13614" y="222106"/>
                </a:lnTo>
                <a:lnTo>
                  <a:pt x="37633" y="260911"/>
                </a:lnTo>
                <a:lnTo>
                  <a:pt x="72465" y="286628"/>
                </a:lnTo>
                <a:lnTo>
                  <a:pt x="93865" y="294322"/>
                </a:lnTo>
                <a:lnTo>
                  <a:pt x="97586" y="282384"/>
                </a:lnTo>
                <a:lnTo>
                  <a:pt x="80818" y="274950"/>
                </a:lnTo>
                <a:lnTo>
                  <a:pt x="66346" y="264610"/>
                </a:lnTo>
                <a:lnTo>
                  <a:pt x="36661" y="216412"/>
                </a:lnTo>
                <a:lnTo>
                  <a:pt x="27927" y="171649"/>
                </a:lnTo>
                <a:lnTo>
                  <a:pt x="26835" y="145694"/>
                </a:lnTo>
                <a:lnTo>
                  <a:pt x="27927" y="120581"/>
                </a:lnTo>
                <a:lnTo>
                  <a:pt x="36661" y="77019"/>
                </a:lnTo>
                <a:lnTo>
                  <a:pt x="54201" y="42656"/>
                </a:lnTo>
                <a:lnTo>
                  <a:pt x="98056" y="11950"/>
                </a:lnTo>
                <a:lnTo>
                  <a:pt x="9386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486089" y="5985611"/>
            <a:ext cx="300355" cy="259079"/>
          </a:xfrm>
          <a:custGeom>
            <a:avLst/>
            <a:gdLst/>
            <a:ahLst/>
            <a:cxnLst/>
            <a:rect l="l" t="t" r="r" b="b"/>
            <a:pathLst>
              <a:path w="300355" h="259079">
                <a:moveTo>
                  <a:pt x="217474" y="0"/>
                </a:moveTo>
                <a:lnTo>
                  <a:pt x="213791" y="10515"/>
                </a:lnTo>
                <a:lnTo>
                  <a:pt x="228783" y="17023"/>
                </a:lnTo>
                <a:lnTo>
                  <a:pt x="241679" y="26031"/>
                </a:lnTo>
                <a:lnTo>
                  <a:pt x="267861" y="67784"/>
                </a:lnTo>
                <a:lnTo>
                  <a:pt x="275469" y="105840"/>
                </a:lnTo>
                <a:lnTo>
                  <a:pt x="275509" y="106118"/>
                </a:lnTo>
                <a:lnTo>
                  <a:pt x="275506" y="151067"/>
                </a:lnTo>
                <a:lnTo>
                  <a:pt x="267824" y="190462"/>
                </a:lnTo>
                <a:lnTo>
                  <a:pt x="241696" y="232887"/>
                </a:lnTo>
                <a:lnTo>
                  <a:pt x="214198" y="248526"/>
                </a:lnTo>
                <a:lnTo>
                  <a:pt x="217474" y="259029"/>
                </a:lnTo>
                <a:lnTo>
                  <a:pt x="252804" y="242460"/>
                </a:lnTo>
                <a:lnTo>
                  <a:pt x="278790" y="213766"/>
                </a:lnTo>
                <a:lnTo>
                  <a:pt x="294763" y="175345"/>
                </a:lnTo>
                <a:lnTo>
                  <a:pt x="300088" y="129590"/>
                </a:lnTo>
                <a:lnTo>
                  <a:pt x="298768" y="106118"/>
                </a:lnTo>
                <a:lnTo>
                  <a:pt x="288065" y="63745"/>
                </a:lnTo>
                <a:lnTo>
                  <a:pt x="266872" y="29484"/>
                </a:lnTo>
                <a:lnTo>
                  <a:pt x="236253" y="6781"/>
                </a:lnTo>
                <a:lnTo>
                  <a:pt x="217474" y="0"/>
                </a:lnTo>
                <a:close/>
              </a:path>
              <a:path w="300355" h="259079">
                <a:moveTo>
                  <a:pt x="82613" y="0"/>
                </a:moveTo>
                <a:lnTo>
                  <a:pt x="47369" y="16610"/>
                </a:lnTo>
                <a:lnTo>
                  <a:pt x="21374" y="45402"/>
                </a:lnTo>
                <a:lnTo>
                  <a:pt x="5343" y="83891"/>
                </a:lnTo>
                <a:lnTo>
                  <a:pt x="77" y="128219"/>
                </a:lnTo>
                <a:lnTo>
                  <a:pt x="0" y="129590"/>
                </a:lnTo>
                <a:lnTo>
                  <a:pt x="5330" y="175345"/>
                </a:lnTo>
                <a:lnTo>
                  <a:pt x="21310" y="213766"/>
                </a:lnTo>
                <a:lnTo>
                  <a:pt x="47285" y="242460"/>
                </a:lnTo>
                <a:lnTo>
                  <a:pt x="82613" y="259029"/>
                </a:lnTo>
                <a:lnTo>
                  <a:pt x="85890" y="248526"/>
                </a:lnTo>
                <a:lnTo>
                  <a:pt x="71135" y="241987"/>
                </a:lnTo>
                <a:lnTo>
                  <a:pt x="58400" y="232887"/>
                </a:lnTo>
                <a:lnTo>
                  <a:pt x="32271" y="190462"/>
                </a:lnTo>
                <a:lnTo>
                  <a:pt x="24594" y="151067"/>
                </a:lnTo>
                <a:lnTo>
                  <a:pt x="23634" y="128219"/>
                </a:lnTo>
                <a:lnTo>
                  <a:pt x="24594" y="106118"/>
                </a:lnTo>
                <a:lnTo>
                  <a:pt x="32271" y="67784"/>
                </a:lnTo>
                <a:lnTo>
                  <a:pt x="58500" y="26031"/>
                </a:lnTo>
                <a:lnTo>
                  <a:pt x="86309" y="10515"/>
                </a:lnTo>
                <a:lnTo>
                  <a:pt x="8261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2655759" y="5985611"/>
            <a:ext cx="300355" cy="259079"/>
          </a:xfrm>
          <a:custGeom>
            <a:avLst/>
            <a:gdLst/>
            <a:ahLst/>
            <a:cxnLst/>
            <a:rect l="l" t="t" r="r" b="b"/>
            <a:pathLst>
              <a:path w="300355" h="259079">
                <a:moveTo>
                  <a:pt x="217474" y="0"/>
                </a:moveTo>
                <a:lnTo>
                  <a:pt x="213791" y="10515"/>
                </a:lnTo>
                <a:lnTo>
                  <a:pt x="228783" y="17023"/>
                </a:lnTo>
                <a:lnTo>
                  <a:pt x="241679" y="26031"/>
                </a:lnTo>
                <a:lnTo>
                  <a:pt x="267861" y="67784"/>
                </a:lnTo>
                <a:lnTo>
                  <a:pt x="275469" y="105840"/>
                </a:lnTo>
                <a:lnTo>
                  <a:pt x="275509" y="106118"/>
                </a:lnTo>
                <a:lnTo>
                  <a:pt x="275506" y="151067"/>
                </a:lnTo>
                <a:lnTo>
                  <a:pt x="267824" y="190462"/>
                </a:lnTo>
                <a:lnTo>
                  <a:pt x="241696" y="232887"/>
                </a:lnTo>
                <a:lnTo>
                  <a:pt x="214198" y="248526"/>
                </a:lnTo>
                <a:lnTo>
                  <a:pt x="217474" y="259029"/>
                </a:lnTo>
                <a:lnTo>
                  <a:pt x="252804" y="242460"/>
                </a:lnTo>
                <a:lnTo>
                  <a:pt x="278790" y="213766"/>
                </a:lnTo>
                <a:lnTo>
                  <a:pt x="294763" y="175345"/>
                </a:lnTo>
                <a:lnTo>
                  <a:pt x="300088" y="129590"/>
                </a:lnTo>
                <a:lnTo>
                  <a:pt x="298768" y="106118"/>
                </a:lnTo>
                <a:lnTo>
                  <a:pt x="288065" y="63745"/>
                </a:lnTo>
                <a:lnTo>
                  <a:pt x="266872" y="29484"/>
                </a:lnTo>
                <a:lnTo>
                  <a:pt x="236253" y="6781"/>
                </a:lnTo>
                <a:lnTo>
                  <a:pt x="217474" y="0"/>
                </a:lnTo>
                <a:close/>
              </a:path>
              <a:path w="300355" h="259079">
                <a:moveTo>
                  <a:pt x="82613" y="0"/>
                </a:moveTo>
                <a:lnTo>
                  <a:pt x="47369" y="16610"/>
                </a:lnTo>
                <a:lnTo>
                  <a:pt x="21374" y="45402"/>
                </a:lnTo>
                <a:lnTo>
                  <a:pt x="5343" y="83891"/>
                </a:lnTo>
                <a:lnTo>
                  <a:pt x="77" y="128219"/>
                </a:lnTo>
                <a:lnTo>
                  <a:pt x="0" y="129590"/>
                </a:lnTo>
                <a:lnTo>
                  <a:pt x="5330" y="175345"/>
                </a:lnTo>
                <a:lnTo>
                  <a:pt x="21310" y="213766"/>
                </a:lnTo>
                <a:lnTo>
                  <a:pt x="47285" y="242460"/>
                </a:lnTo>
                <a:lnTo>
                  <a:pt x="82613" y="259029"/>
                </a:lnTo>
                <a:lnTo>
                  <a:pt x="85890" y="248526"/>
                </a:lnTo>
                <a:lnTo>
                  <a:pt x="71135" y="241987"/>
                </a:lnTo>
                <a:lnTo>
                  <a:pt x="58400" y="232887"/>
                </a:lnTo>
                <a:lnTo>
                  <a:pt x="32271" y="190462"/>
                </a:lnTo>
                <a:lnTo>
                  <a:pt x="24594" y="151067"/>
                </a:lnTo>
                <a:lnTo>
                  <a:pt x="23634" y="128219"/>
                </a:lnTo>
                <a:lnTo>
                  <a:pt x="24594" y="106118"/>
                </a:lnTo>
                <a:lnTo>
                  <a:pt x="32271" y="67784"/>
                </a:lnTo>
                <a:lnTo>
                  <a:pt x="58500" y="26031"/>
                </a:lnTo>
                <a:lnTo>
                  <a:pt x="86309" y="10515"/>
                </a:lnTo>
                <a:lnTo>
                  <a:pt x="8261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434340" y="2793042"/>
            <a:ext cx="4154170" cy="34709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33705" indent="-319405">
              <a:lnSpc>
                <a:spcPct val="100000"/>
              </a:lnSpc>
              <a:spcBef>
                <a:spcPts val="10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433705" algn="l"/>
                <a:tab pos="1342390" algn="l"/>
                <a:tab pos="1694814" algn="l"/>
              </a:tabLst>
            </a:pPr>
            <a:r>
              <a:rPr dirty="0" sz="2500">
                <a:latin typeface="Calibri"/>
                <a:cs typeface="Calibri"/>
              </a:rPr>
              <a:t>For</a:t>
            </a:r>
            <a:r>
              <a:rPr dirty="0" sz="2500" spc="-60">
                <a:latin typeface="Calibri"/>
                <a:cs typeface="Calibri"/>
              </a:rPr>
              <a:t> </a:t>
            </a:r>
            <a:r>
              <a:rPr dirty="0" sz="2500" spc="-645">
                <a:latin typeface="Cambria Math"/>
                <a:cs typeface="Cambria Math"/>
              </a:rPr>
              <a:t>𝑣𝑣</a:t>
            </a:r>
            <a:r>
              <a:rPr dirty="0" baseline="-15432" sz="2700" spc="-967">
                <a:latin typeface="Cambria Math"/>
                <a:cs typeface="Cambria Math"/>
              </a:rPr>
              <a:t>𝑠𝑠</a:t>
            </a:r>
            <a:r>
              <a:rPr dirty="0" baseline="-15432" sz="2700">
                <a:latin typeface="Cambria Math"/>
                <a:cs typeface="Cambria Math"/>
              </a:rPr>
              <a:t>	</a:t>
            </a:r>
            <a:r>
              <a:rPr dirty="0" sz="2500" spc="-530">
                <a:latin typeface="Cambria Math"/>
                <a:cs typeface="Cambria Math"/>
              </a:rPr>
              <a:t>𝑡𝑡</a:t>
            </a:r>
            <a:r>
              <a:rPr dirty="0" sz="2500">
                <a:latin typeface="Cambria Math"/>
                <a:cs typeface="Cambria Math"/>
              </a:rPr>
              <a:t>	≥</a:t>
            </a:r>
            <a:r>
              <a:rPr dirty="0" sz="2500" spc="125">
                <a:latin typeface="Cambria Math"/>
                <a:cs typeface="Cambria Math"/>
              </a:rPr>
              <a:t> </a:t>
            </a:r>
            <a:r>
              <a:rPr dirty="0" sz="2500">
                <a:latin typeface="Cambria Math"/>
                <a:cs typeface="Cambria Math"/>
              </a:rPr>
              <a:t>2</a:t>
            </a:r>
            <a:r>
              <a:rPr dirty="0" sz="2500" spc="-5">
                <a:latin typeface="Cambria Math"/>
                <a:cs typeface="Cambria Math"/>
              </a:rPr>
              <a:t> </a:t>
            </a:r>
            <a:r>
              <a:rPr dirty="0" sz="2500">
                <a:latin typeface="Cambria Math"/>
                <a:cs typeface="Cambria Math"/>
              </a:rPr>
              <a:t>⋅</a:t>
            </a:r>
            <a:r>
              <a:rPr dirty="0" sz="2500" spc="-15">
                <a:latin typeface="Cambria Math"/>
                <a:cs typeface="Cambria Math"/>
              </a:rPr>
              <a:t> </a:t>
            </a:r>
            <a:r>
              <a:rPr dirty="0" sz="2500" spc="-1010">
                <a:latin typeface="Cambria Math"/>
                <a:cs typeface="Cambria Math"/>
              </a:rPr>
              <a:t>𝑉𝑉</a:t>
            </a:r>
            <a:r>
              <a:rPr dirty="0" baseline="-15432" sz="2700" spc="-525">
                <a:latin typeface="Cambria Math"/>
                <a:cs typeface="Cambria Math"/>
              </a:rPr>
              <a:t>𝑑</a:t>
            </a:r>
            <a:r>
              <a:rPr dirty="0" baseline="-15432" sz="2700" spc="-450">
                <a:latin typeface="Cambria Math"/>
                <a:cs typeface="Cambria Math"/>
              </a:rPr>
              <a:t>𝑑</a:t>
            </a:r>
            <a:r>
              <a:rPr dirty="0" baseline="-15432" sz="2700" spc="-540">
                <a:latin typeface="Cambria Math"/>
                <a:cs typeface="Cambria Math"/>
              </a:rPr>
              <a:t>,𝑜𝑜𝑜</a:t>
            </a:r>
            <a:r>
              <a:rPr dirty="0" baseline="-15432" sz="2700" spc="-322">
                <a:latin typeface="Cambria Math"/>
                <a:cs typeface="Cambria Math"/>
              </a:rPr>
              <a:t>𝑜</a:t>
            </a:r>
            <a:r>
              <a:rPr dirty="0" sz="2500" spc="-350">
                <a:latin typeface="Calibri"/>
                <a:cs typeface="Calibri"/>
              </a:rPr>
              <a:t>:</a:t>
            </a:r>
            <a:endParaRPr sz="2500">
              <a:latin typeface="Calibri"/>
              <a:cs typeface="Calibri"/>
            </a:endParaRPr>
          </a:p>
          <a:p>
            <a:pPr marL="480059">
              <a:lnSpc>
                <a:spcPct val="100000"/>
              </a:lnSpc>
              <a:spcBef>
                <a:spcPts val="114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9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latin typeface="Calibri"/>
                <a:cs typeface="Calibri"/>
              </a:rPr>
              <a:t>D</a:t>
            </a:r>
            <a:r>
              <a:rPr dirty="0" baseline="-21072" sz="2175">
                <a:latin typeface="Calibri"/>
                <a:cs typeface="Calibri"/>
              </a:rPr>
              <a:t>2</a:t>
            </a:r>
            <a:r>
              <a:rPr dirty="0" baseline="-21072" sz="2175" spc="2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and</a:t>
            </a:r>
            <a:r>
              <a:rPr dirty="0" sz="2200" spc="-2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D</a:t>
            </a:r>
            <a:r>
              <a:rPr dirty="0" baseline="-21072" sz="2175">
                <a:latin typeface="Calibri"/>
                <a:cs typeface="Calibri"/>
              </a:rPr>
              <a:t>3</a:t>
            </a:r>
            <a:r>
              <a:rPr dirty="0" baseline="-21072" sz="2175" spc="2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are</a:t>
            </a:r>
            <a:r>
              <a:rPr dirty="0" sz="2200" spc="-5">
                <a:latin typeface="Calibri"/>
                <a:cs typeface="Calibri"/>
              </a:rPr>
              <a:t> </a:t>
            </a:r>
            <a:r>
              <a:rPr dirty="0" sz="2200" spc="-25">
                <a:latin typeface="Calibri"/>
                <a:cs typeface="Calibri"/>
              </a:rPr>
              <a:t>forward-</a:t>
            </a:r>
            <a:r>
              <a:rPr dirty="0" sz="2200" spc="-10">
                <a:latin typeface="Calibri"/>
                <a:cs typeface="Calibri"/>
              </a:rPr>
              <a:t>biased</a:t>
            </a:r>
            <a:endParaRPr sz="2200">
              <a:latin typeface="Calibri"/>
              <a:cs typeface="Calibri"/>
            </a:endParaRPr>
          </a:p>
          <a:p>
            <a:pPr marL="480059">
              <a:lnSpc>
                <a:spcPct val="100000"/>
              </a:lnSpc>
              <a:spcBef>
                <a:spcPts val="70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9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latin typeface="Calibri"/>
                <a:cs typeface="Calibri"/>
              </a:rPr>
              <a:t>D</a:t>
            </a:r>
            <a:r>
              <a:rPr dirty="0" baseline="-21072" sz="2175">
                <a:latin typeface="Calibri"/>
                <a:cs typeface="Calibri"/>
              </a:rPr>
              <a:t>1</a:t>
            </a:r>
            <a:r>
              <a:rPr dirty="0" baseline="-21072" sz="2175" spc="2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and</a:t>
            </a:r>
            <a:r>
              <a:rPr dirty="0" sz="2200" spc="-2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D</a:t>
            </a:r>
            <a:r>
              <a:rPr dirty="0" baseline="-21072" sz="2175">
                <a:latin typeface="Calibri"/>
                <a:cs typeface="Calibri"/>
              </a:rPr>
              <a:t>4</a:t>
            </a:r>
            <a:r>
              <a:rPr dirty="0" baseline="-21072" sz="2175" spc="2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are</a:t>
            </a:r>
            <a:r>
              <a:rPr dirty="0" sz="2200" spc="-5">
                <a:latin typeface="Calibri"/>
                <a:cs typeface="Calibri"/>
              </a:rPr>
              <a:t> </a:t>
            </a:r>
            <a:r>
              <a:rPr dirty="0" sz="2200" spc="-25">
                <a:latin typeface="Calibri"/>
                <a:cs typeface="Calibri"/>
              </a:rPr>
              <a:t>reverse-</a:t>
            </a:r>
            <a:r>
              <a:rPr dirty="0" sz="2200" spc="-10">
                <a:latin typeface="Calibri"/>
                <a:cs typeface="Calibri"/>
              </a:rPr>
              <a:t>biased</a:t>
            </a:r>
            <a:endParaRPr sz="2200">
              <a:latin typeface="Calibri"/>
              <a:cs typeface="Calibri"/>
            </a:endParaRPr>
          </a:p>
          <a:p>
            <a:pPr marL="480059">
              <a:lnSpc>
                <a:spcPct val="100000"/>
              </a:lnSpc>
              <a:spcBef>
                <a:spcPts val="555"/>
              </a:spcBef>
              <a:tabLst>
                <a:tab pos="1142365" algn="l"/>
                <a:tab pos="1452880" algn="l"/>
                <a:tab pos="2104390" algn="l"/>
                <a:tab pos="2399030" algn="l"/>
              </a:tabLst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8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 spc="-585">
                <a:latin typeface="Cambria Math"/>
                <a:cs typeface="Cambria Math"/>
              </a:rPr>
              <a:t>𝑣𝑣</a:t>
            </a:r>
            <a:r>
              <a:rPr dirty="0" baseline="-15625" sz="2400" spc="-877">
                <a:latin typeface="Cambria Math"/>
                <a:cs typeface="Cambria Math"/>
              </a:rPr>
              <a:t>𝑜𝑜</a:t>
            </a:r>
            <a:r>
              <a:rPr dirty="0" baseline="-15625" sz="2400">
                <a:latin typeface="Cambria Math"/>
                <a:cs typeface="Cambria Math"/>
              </a:rPr>
              <a:t>	</a:t>
            </a:r>
            <a:r>
              <a:rPr dirty="0" sz="2200" spc="-459">
                <a:latin typeface="Cambria Math"/>
                <a:cs typeface="Cambria Math"/>
              </a:rPr>
              <a:t>𝑡𝑡</a:t>
            </a:r>
            <a:r>
              <a:rPr dirty="0" sz="2200">
                <a:latin typeface="Cambria Math"/>
                <a:cs typeface="Cambria Math"/>
              </a:rPr>
              <a:t>	=</a:t>
            </a:r>
            <a:r>
              <a:rPr dirty="0" sz="2200" spc="120">
                <a:latin typeface="Cambria Math"/>
                <a:cs typeface="Cambria Math"/>
              </a:rPr>
              <a:t> </a:t>
            </a:r>
            <a:r>
              <a:rPr dirty="0" sz="2200" spc="-575">
                <a:latin typeface="Cambria Math"/>
                <a:cs typeface="Cambria Math"/>
              </a:rPr>
              <a:t>𝑣𝑣</a:t>
            </a:r>
            <a:r>
              <a:rPr dirty="0" baseline="-15625" sz="2400" spc="-862">
                <a:latin typeface="Cambria Math"/>
                <a:cs typeface="Cambria Math"/>
              </a:rPr>
              <a:t>𝑠𝑠</a:t>
            </a:r>
            <a:r>
              <a:rPr dirty="0" baseline="-15625" sz="2400">
                <a:latin typeface="Cambria Math"/>
                <a:cs typeface="Cambria Math"/>
              </a:rPr>
              <a:t>	</a:t>
            </a:r>
            <a:r>
              <a:rPr dirty="0" sz="2200" spc="-459">
                <a:latin typeface="Cambria Math"/>
                <a:cs typeface="Cambria Math"/>
              </a:rPr>
              <a:t>𝑡𝑡</a:t>
            </a:r>
            <a:r>
              <a:rPr dirty="0" sz="2200">
                <a:latin typeface="Cambria Math"/>
                <a:cs typeface="Cambria Math"/>
              </a:rPr>
              <a:t>	−</a:t>
            </a:r>
            <a:r>
              <a:rPr dirty="0" sz="2200" spc="-20">
                <a:latin typeface="Cambria Math"/>
                <a:cs typeface="Cambria Math"/>
              </a:rPr>
              <a:t> </a:t>
            </a:r>
            <a:r>
              <a:rPr dirty="0" sz="2200">
                <a:latin typeface="Cambria Math"/>
                <a:cs typeface="Cambria Math"/>
              </a:rPr>
              <a:t>1.4</a:t>
            </a:r>
            <a:r>
              <a:rPr dirty="0" sz="2200" spc="-15">
                <a:latin typeface="Cambria Math"/>
                <a:cs typeface="Cambria Math"/>
              </a:rPr>
              <a:t> </a:t>
            </a:r>
            <a:r>
              <a:rPr dirty="0" sz="2200" spc="-715">
                <a:latin typeface="Cambria Math"/>
                <a:cs typeface="Cambria Math"/>
              </a:rPr>
              <a:t>𝑉𝑉</a:t>
            </a:r>
            <a:endParaRPr sz="22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235"/>
              </a:spcBef>
            </a:pPr>
            <a:endParaRPr sz="2200">
              <a:latin typeface="Cambria Math"/>
              <a:cs typeface="Cambria Math"/>
            </a:endParaRPr>
          </a:p>
          <a:p>
            <a:pPr marL="433705" indent="-319405">
              <a:lnSpc>
                <a:spcPct val="100000"/>
              </a:lnSpc>
              <a:buClr>
                <a:srgbClr val="A7B788"/>
              </a:buClr>
              <a:buSzPct val="60000"/>
              <a:buFont typeface="Wingdings"/>
              <a:buChar char=""/>
              <a:tabLst>
                <a:tab pos="433705" algn="l"/>
                <a:tab pos="1342390" algn="l"/>
                <a:tab pos="1694814" algn="l"/>
              </a:tabLst>
            </a:pPr>
            <a:r>
              <a:rPr dirty="0" sz="2500">
                <a:latin typeface="Calibri"/>
                <a:cs typeface="Calibri"/>
              </a:rPr>
              <a:t>For</a:t>
            </a:r>
            <a:r>
              <a:rPr dirty="0" sz="2500" spc="-60">
                <a:latin typeface="Calibri"/>
                <a:cs typeface="Calibri"/>
              </a:rPr>
              <a:t> </a:t>
            </a:r>
            <a:r>
              <a:rPr dirty="0" sz="2500" spc="-645">
                <a:latin typeface="Cambria Math"/>
                <a:cs typeface="Cambria Math"/>
              </a:rPr>
              <a:t>𝑣𝑣</a:t>
            </a:r>
            <a:r>
              <a:rPr dirty="0" baseline="-15432" sz="2700" spc="-967">
                <a:latin typeface="Cambria Math"/>
                <a:cs typeface="Cambria Math"/>
              </a:rPr>
              <a:t>𝑠𝑠</a:t>
            </a:r>
            <a:r>
              <a:rPr dirty="0" baseline="-15432" sz="2700">
                <a:latin typeface="Cambria Math"/>
                <a:cs typeface="Cambria Math"/>
              </a:rPr>
              <a:t>	</a:t>
            </a:r>
            <a:r>
              <a:rPr dirty="0" sz="2500" spc="-530">
                <a:latin typeface="Cambria Math"/>
                <a:cs typeface="Cambria Math"/>
              </a:rPr>
              <a:t>𝑡𝑡</a:t>
            </a:r>
            <a:r>
              <a:rPr dirty="0" sz="2500">
                <a:latin typeface="Cambria Math"/>
                <a:cs typeface="Cambria Math"/>
              </a:rPr>
              <a:t>	≤</a:t>
            </a:r>
            <a:r>
              <a:rPr dirty="0" sz="2500" spc="125">
                <a:latin typeface="Cambria Math"/>
                <a:cs typeface="Cambria Math"/>
              </a:rPr>
              <a:t> </a:t>
            </a:r>
            <a:r>
              <a:rPr dirty="0" sz="2500">
                <a:latin typeface="Cambria Math"/>
                <a:cs typeface="Cambria Math"/>
              </a:rPr>
              <a:t>−2</a:t>
            </a:r>
            <a:r>
              <a:rPr dirty="0" sz="2500" spc="-15">
                <a:latin typeface="Cambria Math"/>
                <a:cs typeface="Cambria Math"/>
              </a:rPr>
              <a:t> </a:t>
            </a:r>
            <a:r>
              <a:rPr dirty="0" sz="2500">
                <a:latin typeface="Cambria Math"/>
                <a:cs typeface="Cambria Math"/>
              </a:rPr>
              <a:t>⋅</a:t>
            </a:r>
            <a:r>
              <a:rPr dirty="0" sz="2500" spc="-10">
                <a:latin typeface="Cambria Math"/>
                <a:cs typeface="Cambria Math"/>
              </a:rPr>
              <a:t> </a:t>
            </a:r>
            <a:r>
              <a:rPr dirty="0" sz="2500" spc="-1015">
                <a:latin typeface="Cambria Math"/>
                <a:cs typeface="Cambria Math"/>
              </a:rPr>
              <a:t>𝑉𝑉</a:t>
            </a:r>
            <a:r>
              <a:rPr dirty="0" baseline="-15432" sz="2700" spc="-532">
                <a:latin typeface="Cambria Math"/>
                <a:cs typeface="Cambria Math"/>
              </a:rPr>
              <a:t>𝑑</a:t>
            </a:r>
            <a:r>
              <a:rPr dirty="0" baseline="-15432" sz="2700" spc="-465">
                <a:latin typeface="Cambria Math"/>
                <a:cs typeface="Cambria Math"/>
              </a:rPr>
              <a:t>𝑑</a:t>
            </a:r>
            <a:r>
              <a:rPr dirty="0" baseline="-15432" sz="2700" spc="-532">
                <a:latin typeface="Cambria Math"/>
                <a:cs typeface="Cambria Math"/>
              </a:rPr>
              <a:t>,</a:t>
            </a:r>
            <a:r>
              <a:rPr dirty="0" baseline="-15432" sz="2700" spc="-547">
                <a:latin typeface="Cambria Math"/>
                <a:cs typeface="Cambria Math"/>
              </a:rPr>
              <a:t>𝑜𝑜𝑜</a:t>
            </a:r>
            <a:r>
              <a:rPr dirty="0" baseline="-15432" sz="2700" spc="-330">
                <a:latin typeface="Cambria Math"/>
                <a:cs typeface="Cambria Math"/>
              </a:rPr>
              <a:t>𝑜</a:t>
            </a:r>
            <a:r>
              <a:rPr dirty="0" sz="2500" spc="-355">
                <a:latin typeface="Calibri"/>
                <a:cs typeface="Calibri"/>
              </a:rPr>
              <a:t>:</a:t>
            </a:r>
            <a:endParaRPr sz="2500">
              <a:latin typeface="Calibri"/>
              <a:cs typeface="Calibri"/>
            </a:endParaRPr>
          </a:p>
          <a:p>
            <a:pPr marL="480059">
              <a:lnSpc>
                <a:spcPct val="100000"/>
              </a:lnSpc>
              <a:spcBef>
                <a:spcPts val="110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9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latin typeface="Calibri"/>
                <a:cs typeface="Calibri"/>
              </a:rPr>
              <a:t>D</a:t>
            </a:r>
            <a:r>
              <a:rPr dirty="0" baseline="-21072" sz="2175">
                <a:latin typeface="Calibri"/>
                <a:cs typeface="Calibri"/>
              </a:rPr>
              <a:t>1</a:t>
            </a:r>
            <a:r>
              <a:rPr dirty="0" baseline="-21072" sz="2175" spc="2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and</a:t>
            </a:r>
            <a:r>
              <a:rPr dirty="0" sz="2200" spc="-2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D</a:t>
            </a:r>
            <a:r>
              <a:rPr dirty="0" baseline="-21072" sz="2175">
                <a:latin typeface="Calibri"/>
                <a:cs typeface="Calibri"/>
              </a:rPr>
              <a:t>4</a:t>
            </a:r>
            <a:r>
              <a:rPr dirty="0" baseline="-21072" sz="2175" spc="2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are</a:t>
            </a:r>
            <a:r>
              <a:rPr dirty="0" sz="2200" spc="-5">
                <a:latin typeface="Calibri"/>
                <a:cs typeface="Calibri"/>
              </a:rPr>
              <a:t> </a:t>
            </a:r>
            <a:r>
              <a:rPr dirty="0" sz="2200" spc="-25">
                <a:latin typeface="Calibri"/>
                <a:cs typeface="Calibri"/>
              </a:rPr>
              <a:t>forward-</a:t>
            </a:r>
            <a:r>
              <a:rPr dirty="0" sz="2200" spc="-10">
                <a:latin typeface="Calibri"/>
                <a:cs typeface="Calibri"/>
              </a:rPr>
              <a:t>biased</a:t>
            </a:r>
            <a:endParaRPr sz="2200">
              <a:latin typeface="Calibri"/>
              <a:cs typeface="Calibri"/>
            </a:endParaRPr>
          </a:p>
          <a:p>
            <a:pPr marL="480059">
              <a:lnSpc>
                <a:spcPct val="100000"/>
              </a:lnSpc>
              <a:spcBef>
                <a:spcPts val="70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9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latin typeface="Calibri"/>
                <a:cs typeface="Calibri"/>
              </a:rPr>
              <a:t>D</a:t>
            </a:r>
            <a:r>
              <a:rPr dirty="0" baseline="-21072" sz="2175">
                <a:latin typeface="Calibri"/>
                <a:cs typeface="Calibri"/>
              </a:rPr>
              <a:t>2</a:t>
            </a:r>
            <a:r>
              <a:rPr dirty="0" baseline="-21072" sz="2175" spc="2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and</a:t>
            </a:r>
            <a:r>
              <a:rPr dirty="0" sz="2200" spc="-2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D</a:t>
            </a:r>
            <a:r>
              <a:rPr dirty="0" baseline="-21072" sz="2175">
                <a:latin typeface="Calibri"/>
                <a:cs typeface="Calibri"/>
              </a:rPr>
              <a:t>3</a:t>
            </a:r>
            <a:r>
              <a:rPr dirty="0" baseline="-21072" sz="2175" spc="2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are</a:t>
            </a:r>
            <a:r>
              <a:rPr dirty="0" sz="2200" spc="-5">
                <a:latin typeface="Calibri"/>
                <a:cs typeface="Calibri"/>
              </a:rPr>
              <a:t> </a:t>
            </a:r>
            <a:r>
              <a:rPr dirty="0" sz="2200" spc="-25">
                <a:latin typeface="Calibri"/>
                <a:cs typeface="Calibri"/>
              </a:rPr>
              <a:t>reverse-</a:t>
            </a:r>
            <a:r>
              <a:rPr dirty="0" sz="2200" spc="-10">
                <a:latin typeface="Calibri"/>
                <a:cs typeface="Calibri"/>
              </a:rPr>
              <a:t>biased</a:t>
            </a:r>
            <a:endParaRPr sz="2200">
              <a:latin typeface="Calibri"/>
              <a:cs typeface="Calibri"/>
            </a:endParaRPr>
          </a:p>
          <a:p>
            <a:pPr marL="480059">
              <a:lnSpc>
                <a:spcPct val="100000"/>
              </a:lnSpc>
              <a:spcBef>
                <a:spcPts val="550"/>
              </a:spcBef>
              <a:tabLst>
                <a:tab pos="1142365" algn="l"/>
                <a:tab pos="1452880" algn="l"/>
                <a:tab pos="2312035" algn="l"/>
                <a:tab pos="2606675" algn="l"/>
              </a:tabLst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8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 spc="-585">
                <a:latin typeface="Cambria Math"/>
                <a:cs typeface="Cambria Math"/>
              </a:rPr>
              <a:t>𝑣𝑣</a:t>
            </a:r>
            <a:r>
              <a:rPr dirty="0" baseline="-15625" sz="2400" spc="-877">
                <a:latin typeface="Cambria Math"/>
                <a:cs typeface="Cambria Math"/>
              </a:rPr>
              <a:t>𝑜𝑜</a:t>
            </a:r>
            <a:r>
              <a:rPr dirty="0" baseline="-15625" sz="2400">
                <a:latin typeface="Cambria Math"/>
                <a:cs typeface="Cambria Math"/>
              </a:rPr>
              <a:t>	</a:t>
            </a:r>
            <a:r>
              <a:rPr dirty="0" sz="2200" spc="-459">
                <a:latin typeface="Cambria Math"/>
                <a:cs typeface="Cambria Math"/>
              </a:rPr>
              <a:t>𝑡𝑡</a:t>
            </a:r>
            <a:r>
              <a:rPr dirty="0" sz="2200">
                <a:latin typeface="Cambria Math"/>
                <a:cs typeface="Cambria Math"/>
              </a:rPr>
              <a:t>	=</a:t>
            </a:r>
            <a:r>
              <a:rPr dirty="0" sz="2200" spc="120">
                <a:latin typeface="Cambria Math"/>
                <a:cs typeface="Cambria Math"/>
              </a:rPr>
              <a:t> </a:t>
            </a:r>
            <a:r>
              <a:rPr dirty="0" sz="2200" spc="-455">
                <a:latin typeface="Cambria Math"/>
                <a:cs typeface="Cambria Math"/>
              </a:rPr>
              <a:t>−𝑣𝑣</a:t>
            </a:r>
            <a:r>
              <a:rPr dirty="0" baseline="-15625" sz="2400" spc="-682">
                <a:latin typeface="Cambria Math"/>
                <a:cs typeface="Cambria Math"/>
              </a:rPr>
              <a:t>𝑠𝑠</a:t>
            </a:r>
            <a:r>
              <a:rPr dirty="0" baseline="-15625" sz="2400">
                <a:latin typeface="Cambria Math"/>
                <a:cs typeface="Cambria Math"/>
              </a:rPr>
              <a:t>	</a:t>
            </a:r>
            <a:r>
              <a:rPr dirty="0" sz="2200" spc="-459">
                <a:latin typeface="Cambria Math"/>
                <a:cs typeface="Cambria Math"/>
              </a:rPr>
              <a:t>𝑡𝑡</a:t>
            </a:r>
            <a:r>
              <a:rPr dirty="0" sz="2200">
                <a:latin typeface="Cambria Math"/>
                <a:cs typeface="Cambria Math"/>
              </a:rPr>
              <a:t>	−</a:t>
            </a:r>
            <a:r>
              <a:rPr dirty="0" sz="2200" spc="-20">
                <a:latin typeface="Cambria Math"/>
                <a:cs typeface="Cambria Math"/>
              </a:rPr>
              <a:t> </a:t>
            </a:r>
            <a:r>
              <a:rPr dirty="0" sz="2200">
                <a:latin typeface="Cambria Math"/>
                <a:cs typeface="Cambria Math"/>
              </a:rPr>
              <a:t>1.4</a:t>
            </a:r>
            <a:r>
              <a:rPr dirty="0" sz="2200" spc="-15">
                <a:latin typeface="Cambria Math"/>
                <a:cs typeface="Cambria Math"/>
              </a:rPr>
              <a:t> </a:t>
            </a:r>
            <a:r>
              <a:rPr dirty="0" sz="2200" spc="-715">
                <a:latin typeface="Cambria Math"/>
                <a:cs typeface="Cambria Math"/>
              </a:rPr>
              <a:t>𝑉𝑉</a:t>
            </a:r>
            <a:endParaRPr sz="2200">
              <a:latin typeface="Cambria Math"/>
              <a:cs typeface="Cambria Math"/>
            </a:endParaRPr>
          </a:p>
        </p:txBody>
      </p:sp>
      <p:pic>
        <p:nvPicPr>
          <p:cNvPr id="11" name="object 11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54502" y="1365503"/>
            <a:ext cx="2589277" cy="1197863"/>
          </a:xfrm>
          <a:prstGeom prst="rect">
            <a:avLst/>
          </a:prstGeom>
        </p:spPr>
      </p:pic>
      <p:pic>
        <p:nvPicPr>
          <p:cNvPr id="12" name="object 12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565766" y="2936867"/>
            <a:ext cx="3227096" cy="1590173"/>
          </a:xfrm>
          <a:prstGeom prst="rect">
            <a:avLst/>
          </a:prstGeom>
        </p:spPr>
      </p:pic>
      <p:sp>
        <p:nvSpPr>
          <p:cNvPr id="13" name="object 13" descr=""/>
          <p:cNvSpPr/>
          <p:nvPr/>
        </p:nvSpPr>
        <p:spPr>
          <a:xfrm>
            <a:off x="609980" y="270167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 h="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19050">
            <a:solidFill>
              <a:srgbClr val="6E6E7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609980" y="464858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 h="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19050">
            <a:solidFill>
              <a:srgbClr val="6E6E74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5" name="object 1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565766" y="4888991"/>
            <a:ext cx="3227096" cy="1583435"/>
          </a:xfrm>
          <a:prstGeom prst="rect">
            <a:avLst/>
          </a:prstGeom>
        </p:spPr>
      </p:pic>
      <p:sp>
        <p:nvSpPr>
          <p:cNvPr id="16" name="object 16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17" name="object 1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088903" y="1441268"/>
            <a:ext cx="5738495" cy="4838065"/>
            <a:chOff x="3088903" y="1441268"/>
            <a:chExt cx="5738495" cy="483806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88903" y="1441268"/>
              <a:ext cx="5738126" cy="4837973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5089016" y="1871852"/>
              <a:ext cx="1066800" cy="0"/>
            </a:xfrm>
            <a:custGeom>
              <a:avLst/>
              <a:gdLst/>
              <a:ahLst/>
              <a:cxnLst/>
              <a:rect l="l" t="t" r="r" b="b"/>
              <a:pathLst>
                <a:path w="1066800" h="0">
                  <a:moveTo>
                    <a:pt x="1066800" y="0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6E6E74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5089016" y="2405252"/>
              <a:ext cx="1066800" cy="0"/>
            </a:xfrm>
            <a:custGeom>
              <a:avLst/>
              <a:gdLst/>
              <a:ahLst/>
              <a:cxnLst/>
              <a:rect l="l" t="t" r="r" b="b"/>
              <a:pathLst>
                <a:path w="1066800" h="0">
                  <a:moveTo>
                    <a:pt x="1066800" y="0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6E6E74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5165216" y="1890712"/>
              <a:ext cx="0" cy="495934"/>
            </a:xfrm>
            <a:custGeom>
              <a:avLst/>
              <a:gdLst/>
              <a:ahLst/>
              <a:cxnLst/>
              <a:rect l="l" t="t" r="r" b="b"/>
              <a:pathLst>
                <a:path w="0" h="495935">
                  <a:moveTo>
                    <a:pt x="0" y="0"/>
                  </a:moveTo>
                  <a:lnTo>
                    <a:pt x="0" y="495681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5120772" y="2310194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88900" y="0"/>
                  </a:moveTo>
                  <a:lnTo>
                    <a:pt x="44450" y="7620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5120772" y="1890713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0" y="76200"/>
                  </a:moveTo>
                  <a:lnTo>
                    <a:pt x="44450" y="0"/>
                  </a:lnTo>
                  <a:lnTo>
                    <a:pt x="88900" y="76200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46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 spc="-10"/>
              <a:t>Full-</a:t>
            </a:r>
            <a:r>
              <a:rPr dirty="0" sz="4000" spc="-40"/>
              <a:t>Wave</a:t>
            </a:r>
            <a:r>
              <a:rPr dirty="0" sz="4000" spc="-140"/>
              <a:t> </a:t>
            </a:r>
            <a:r>
              <a:rPr dirty="0" sz="4000" spc="-10"/>
              <a:t>Rectifier</a:t>
            </a:r>
            <a:endParaRPr sz="4000"/>
          </a:p>
        </p:txBody>
      </p:sp>
      <p:sp>
        <p:nvSpPr>
          <p:cNvPr id="11" name="object 11" descr=""/>
          <p:cNvSpPr txBox="1"/>
          <p:nvPr/>
        </p:nvSpPr>
        <p:spPr>
          <a:xfrm>
            <a:off x="4345940" y="1972999"/>
            <a:ext cx="68453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Cambria Math"/>
                <a:cs typeface="Cambria Math"/>
              </a:rPr>
              <a:t>~1.4</a:t>
            </a:r>
            <a:r>
              <a:rPr dirty="0" sz="1800" spc="-35">
                <a:latin typeface="Cambria Math"/>
                <a:cs typeface="Cambria Math"/>
              </a:rPr>
              <a:t> </a:t>
            </a:r>
            <a:r>
              <a:rPr dirty="0" sz="1800" spc="-600">
                <a:latin typeface="Cambria Math"/>
                <a:cs typeface="Cambria Math"/>
              </a:rPr>
              <a:t>𝑉𝑉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1318348" y="2145741"/>
            <a:ext cx="17780" cy="208279"/>
          </a:xfrm>
          <a:custGeom>
            <a:avLst/>
            <a:gdLst/>
            <a:ahLst/>
            <a:cxnLst/>
            <a:rect l="l" t="t" r="r" b="b"/>
            <a:pathLst>
              <a:path w="17780" h="208280">
                <a:moveTo>
                  <a:pt x="17195" y="0"/>
                </a:moveTo>
                <a:lnTo>
                  <a:pt x="0" y="0"/>
                </a:lnTo>
                <a:lnTo>
                  <a:pt x="0" y="207721"/>
                </a:lnTo>
                <a:lnTo>
                  <a:pt x="17195" y="207721"/>
                </a:lnTo>
                <a:lnTo>
                  <a:pt x="171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755992" y="2145741"/>
            <a:ext cx="17780" cy="208279"/>
          </a:xfrm>
          <a:custGeom>
            <a:avLst/>
            <a:gdLst/>
            <a:ahLst/>
            <a:cxnLst/>
            <a:rect l="l" t="t" r="r" b="b"/>
            <a:pathLst>
              <a:path w="17779" h="208280">
                <a:moveTo>
                  <a:pt x="17195" y="0"/>
                </a:moveTo>
                <a:lnTo>
                  <a:pt x="0" y="0"/>
                </a:lnTo>
                <a:lnTo>
                  <a:pt x="0" y="207721"/>
                </a:lnTo>
                <a:lnTo>
                  <a:pt x="17195" y="207721"/>
                </a:lnTo>
                <a:lnTo>
                  <a:pt x="171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4" name="object 1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25126" y="2144175"/>
            <a:ext cx="245186" cy="211747"/>
          </a:xfrm>
          <a:prstGeom prst="rect">
            <a:avLst/>
          </a:prstGeom>
        </p:spPr>
      </p:pic>
      <p:pic>
        <p:nvPicPr>
          <p:cNvPr id="15" name="object 1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3677" y="2514622"/>
            <a:ext cx="186994" cy="154571"/>
          </a:xfrm>
          <a:prstGeom prst="rect">
            <a:avLst/>
          </a:prstGeom>
        </p:spPr>
      </p:pic>
      <p:grpSp>
        <p:nvGrpSpPr>
          <p:cNvPr id="16" name="object 16" descr=""/>
          <p:cNvGrpSpPr/>
          <p:nvPr/>
        </p:nvGrpSpPr>
        <p:grpSpPr>
          <a:xfrm>
            <a:off x="1649204" y="2420781"/>
            <a:ext cx="2451100" cy="2618740"/>
            <a:chOff x="1649204" y="2420781"/>
            <a:chExt cx="2451100" cy="2618740"/>
          </a:xfrm>
        </p:grpSpPr>
        <p:sp>
          <p:nvSpPr>
            <p:cNvPr id="17" name="object 17" descr=""/>
            <p:cNvSpPr/>
            <p:nvPr/>
          </p:nvSpPr>
          <p:spPr>
            <a:xfrm>
              <a:off x="1676780" y="2819781"/>
              <a:ext cx="2115185" cy="377825"/>
            </a:xfrm>
            <a:custGeom>
              <a:avLst/>
              <a:gdLst/>
              <a:ahLst/>
              <a:cxnLst/>
              <a:rect l="l" t="t" r="r" b="b"/>
              <a:pathLst>
                <a:path w="2115185" h="377825">
                  <a:moveTo>
                    <a:pt x="0" y="0"/>
                  </a:moveTo>
                  <a:lnTo>
                    <a:pt x="2115032" y="377685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3708984" y="3140308"/>
              <a:ext cx="83185" cy="87630"/>
            </a:xfrm>
            <a:custGeom>
              <a:avLst/>
              <a:gdLst/>
              <a:ahLst/>
              <a:cxnLst/>
              <a:rect l="l" t="t" r="r" b="b"/>
              <a:pathLst>
                <a:path w="83185" h="87630">
                  <a:moveTo>
                    <a:pt x="15633" y="0"/>
                  </a:moveTo>
                  <a:lnTo>
                    <a:pt x="82829" y="57150"/>
                  </a:lnTo>
                  <a:lnTo>
                    <a:pt x="0" y="87515"/>
                  </a:lnTo>
                </a:path>
              </a:pathLst>
            </a:custGeom>
            <a:ln w="19049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2438780" y="3831361"/>
              <a:ext cx="1651635" cy="1198880"/>
            </a:xfrm>
            <a:custGeom>
              <a:avLst/>
              <a:gdLst/>
              <a:ahLst/>
              <a:cxnLst/>
              <a:rect l="l" t="t" r="r" b="b"/>
              <a:pathLst>
                <a:path w="1651635" h="1198879">
                  <a:moveTo>
                    <a:pt x="0" y="1198600"/>
                  </a:moveTo>
                  <a:lnTo>
                    <a:pt x="1651609" y="0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4002610" y="3831362"/>
              <a:ext cx="88265" cy="81280"/>
            </a:xfrm>
            <a:custGeom>
              <a:avLst/>
              <a:gdLst/>
              <a:ahLst/>
              <a:cxnLst/>
              <a:rect l="l" t="t" r="r" b="b"/>
              <a:pathLst>
                <a:path w="88264" h="81279">
                  <a:moveTo>
                    <a:pt x="52222" y="80733"/>
                  </a:moveTo>
                  <a:lnTo>
                    <a:pt x="87782" y="0"/>
                  </a:lnTo>
                  <a:lnTo>
                    <a:pt x="0" y="8788"/>
                  </a:lnTo>
                </a:path>
              </a:pathLst>
            </a:custGeom>
            <a:ln w="19049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1942426" y="2422347"/>
              <a:ext cx="17780" cy="208279"/>
            </a:xfrm>
            <a:custGeom>
              <a:avLst/>
              <a:gdLst/>
              <a:ahLst/>
              <a:cxnLst/>
              <a:rect l="l" t="t" r="r" b="b"/>
              <a:pathLst>
                <a:path w="17780" h="208280">
                  <a:moveTo>
                    <a:pt x="17195" y="0"/>
                  </a:moveTo>
                  <a:lnTo>
                    <a:pt x="0" y="0"/>
                  </a:lnTo>
                  <a:lnTo>
                    <a:pt x="0" y="207721"/>
                  </a:lnTo>
                  <a:lnTo>
                    <a:pt x="17195" y="207721"/>
                  </a:lnTo>
                  <a:lnTo>
                    <a:pt x="171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2" name="object 22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49204" y="2420781"/>
              <a:ext cx="245186" cy="211747"/>
            </a:xfrm>
            <a:prstGeom prst="rect">
              <a:avLst/>
            </a:prstGeom>
          </p:spPr>
        </p:pic>
      </p:grpSp>
      <p:sp>
        <p:nvSpPr>
          <p:cNvPr id="23" name="object 23" descr=""/>
          <p:cNvSpPr txBox="1"/>
          <p:nvPr/>
        </p:nvSpPr>
        <p:spPr>
          <a:xfrm>
            <a:off x="335995" y="2025305"/>
            <a:ext cx="694690" cy="671830"/>
          </a:xfrm>
          <a:prstGeom prst="rect">
            <a:avLst/>
          </a:prstGeom>
        </p:spPr>
        <p:txBody>
          <a:bodyPr wrap="square" lIns="0" tIns="61594" rIns="0" bIns="0" rtlCol="0" vert="horz">
            <a:spAutoFit/>
          </a:bodyPr>
          <a:lstStyle/>
          <a:p>
            <a:pPr algn="r" marR="30480">
              <a:lnSpc>
                <a:spcPct val="100000"/>
              </a:lnSpc>
              <a:spcBef>
                <a:spcPts val="484"/>
              </a:spcBef>
            </a:pPr>
            <a:r>
              <a:rPr dirty="0" sz="1800">
                <a:latin typeface="Calibri"/>
                <a:cs typeface="Calibri"/>
              </a:rPr>
              <a:t>For</a:t>
            </a:r>
            <a:r>
              <a:rPr dirty="0" sz="1800" spc="60">
                <a:latin typeface="Calibri"/>
                <a:cs typeface="Calibri"/>
              </a:rPr>
              <a:t>  </a:t>
            </a:r>
            <a:r>
              <a:rPr dirty="0" sz="1800" spc="-465">
                <a:latin typeface="Cambria Math"/>
                <a:cs typeface="Cambria Math"/>
              </a:rPr>
              <a:t>𝑣𝑣</a:t>
            </a:r>
            <a:r>
              <a:rPr dirty="0" baseline="-14957" sz="1950" spc="-697">
                <a:latin typeface="Cambria Math"/>
                <a:cs typeface="Cambria Math"/>
              </a:rPr>
              <a:t>𝑠𝑠</a:t>
            </a:r>
            <a:endParaRPr baseline="-14957" sz="1950">
              <a:latin typeface="Cambria Math"/>
              <a:cs typeface="Cambria Math"/>
            </a:endParaRPr>
          </a:p>
          <a:p>
            <a:pPr algn="r" marR="50165">
              <a:lnSpc>
                <a:spcPct val="100000"/>
              </a:lnSpc>
              <a:spcBef>
                <a:spcPts val="380"/>
              </a:spcBef>
            </a:pPr>
            <a:r>
              <a:rPr dirty="0" baseline="10802" sz="2700" spc="-600">
                <a:latin typeface="Cambria Math"/>
                <a:cs typeface="Cambria Math"/>
              </a:rPr>
              <a:t>𝑣𝑣</a:t>
            </a:r>
            <a:r>
              <a:rPr dirty="0" sz="1300" spc="-400">
                <a:latin typeface="Cambria Math"/>
                <a:cs typeface="Cambria Math"/>
              </a:rPr>
              <a:t>𝑜𝑜</a:t>
            </a:r>
            <a:r>
              <a:rPr dirty="0" sz="1300" spc="300">
                <a:latin typeface="Cambria Math"/>
                <a:cs typeface="Cambria Math"/>
              </a:rPr>
              <a:t> </a:t>
            </a:r>
            <a:r>
              <a:rPr dirty="0" sz="1300" spc="-25">
                <a:latin typeface="Cambria Math"/>
                <a:cs typeface="Cambria Math"/>
              </a:rPr>
              <a:t>𝑡𝑡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4" name="object 24" descr=""/>
          <p:cNvSpPr/>
          <p:nvPr/>
        </p:nvSpPr>
        <p:spPr>
          <a:xfrm>
            <a:off x="1380070" y="2422347"/>
            <a:ext cx="17780" cy="208279"/>
          </a:xfrm>
          <a:custGeom>
            <a:avLst/>
            <a:gdLst/>
            <a:ahLst/>
            <a:cxnLst/>
            <a:rect l="l" t="t" r="r" b="b"/>
            <a:pathLst>
              <a:path w="17780" h="208280">
                <a:moveTo>
                  <a:pt x="17195" y="0"/>
                </a:moveTo>
                <a:lnTo>
                  <a:pt x="0" y="0"/>
                </a:lnTo>
                <a:lnTo>
                  <a:pt x="0" y="207721"/>
                </a:lnTo>
                <a:lnTo>
                  <a:pt x="17195" y="207721"/>
                </a:lnTo>
                <a:lnTo>
                  <a:pt x="171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 descr=""/>
          <p:cNvSpPr txBox="1"/>
          <p:nvPr/>
        </p:nvSpPr>
        <p:spPr>
          <a:xfrm>
            <a:off x="1062180" y="2074073"/>
            <a:ext cx="1757680" cy="5765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63855" algn="l"/>
              </a:tabLst>
            </a:pPr>
            <a:r>
              <a:rPr dirty="0" sz="1800" spc="-390">
                <a:latin typeface="Cambria Math"/>
                <a:cs typeface="Cambria Math"/>
              </a:rPr>
              <a:t>𝑡𝑡</a:t>
            </a:r>
            <a:r>
              <a:rPr dirty="0" sz="1800">
                <a:latin typeface="Cambria Math"/>
                <a:cs typeface="Cambria Math"/>
              </a:rPr>
              <a:t>	≥</a:t>
            </a:r>
            <a:r>
              <a:rPr dirty="0" sz="1800" spc="80">
                <a:latin typeface="Cambria Math"/>
                <a:cs typeface="Cambria Math"/>
              </a:rPr>
              <a:t> </a:t>
            </a:r>
            <a:r>
              <a:rPr dirty="0" sz="1800">
                <a:latin typeface="Cambria Math"/>
                <a:cs typeface="Cambria Math"/>
              </a:rPr>
              <a:t>1.4</a:t>
            </a:r>
            <a:r>
              <a:rPr dirty="0" sz="1800" spc="-10">
                <a:latin typeface="Cambria Math"/>
                <a:cs typeface="Cambria Math"/>
              </a:rPr>
              <a:t> </a:t>
            </a:r>
            <a:r>
              <a:rPr dirty="0" sz="1800" spc="-385">
                <a:latin typeface="Cambria Math"/>
                <a:cs typeface="Cambria Math"/>
              </a:rPr>
              <a:t>𝑉𝑉</a:t>
            </a:r>
            <a:r>
              <a:rPr dirty="0" sz="1800" spc="-385"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  <a:p>
            <a:pPr marL="55244">
              <a:lnSpc>
                <a:spcPct val="100000"/>
              </a:lnSpc>
              <a:spcBef>
                <a:spcPts val="15"/>
              </a:spcBef>
              <a:tabLst>
                <a:tab pos="362585" algn="l"/>
                <a:tab pos="975360" algn="l"/>
              </a:tabLst>
            </a:pPr>
            <a:r>
              <a:rPr dirty="0" sz="1800" spc="-50">
                <a:latin typeface="Cambria Math"/>
                <a:cs typeface="Cambria Math"/>
              </a:rPr>
              <a:t>=</a:t>
            </a:r>
            <a:r>
              <a:rPr dirty="0" sz="1800">
                <a:latin typeface="Cambria Math"/>
                <a:cs typeface="Cambria Math"/>
              </a:rPr>
              <a:t>	</a:t>
            </a:r>
            <a:r>
              <a:rPr dirty="0" sz="1800" spc="-445">
                <a:latin typeface="Cambria Math"/>
                <a:cs typeface="Cambria Math"/>
              </a:rPr>
              <a:t>𝑣𝑣</a:t>
            </a:r>
            <a:r>
              <a:rPr dirty="0" baseline="-14957" sz="1950" spc="-667">
                <a:latin typeface="Cambria Math"/>
                <a:cs typeface="Cambria Math"/>
              </a:rPr>
              <a:t>𝑠𝑠</a:t>
            </a:r>
            <a:r>
              <a:rPr dirty="0" baseline="-14957" sz="1950" spc="209">
                <a:latin typeface="Cambria Math"/>
                <a:cs typeface="Cambria Math"/>
              </a:rPr>
              <a:t>  </a:t>
            </a:r>
            <a:r>
              <a:rPr dirty="0" sz="1800" spc="-390">
                <a:latin typeface="Cambria Math"/>
                <a:cs typeface="Cambria Math"/>
              </a:rPr>
              <a:t>𝑡𝑡</a:t>
            </a:r>
            <a:r>
              <a:rPr dirty="0" sz="1800">
                <a:latin typeface="Cambria Math"/>
                <a:cs typeface="Cambria Math"/>
              </a:rPr>
              <a:t>	−</a:t>
            </a:r>
            <a:r>
              <a:rPr dirty="0" sz="1800" spc="-20">
                <a:latin typeface="Cambria Math"/>
                <a:cs typeface="Cambria Math"/>
              </a:rPr>
              <a:t> </a:t>
            </a:r>
            <a:r>
              <a:rPr dirty="0" sz="1800">
                <a:latin typeface="Cambria Math"/>
                <a:cs typeface="Cambria Math"/>
              </a:rPr>
              <a:t>1.4</a:t>
            </a:r>
            <a:r>
              <a:rPr dirty="0" sz="1800" spc="-10">
                <a:latin typeface="Cambria Math"/>
                <a:cs typeface="Cambria Math"/>
              </a:rPr>
              <a:t> </a:t>
            </a:r>
            <a:r>
              <a:rPr dirty="0" sz="1800" spc="-590">
                <a:latin typeface="Cambria Math"/>
                <a:cs typeface="Cambria Math"/>
              </a:rPr>
              <a:t>𝑉𝑉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26" name="object 26" descr=""/>
          <p:cNvSpPr/>
          <p:nvPr/>
        </p:nvSpPr>
        <p:spPr>
          <a:xfrm>
            <a:off x="1470037" y="4739170"/>
            <a:ext cx="17780" cy="208279"/>
          </a:xfrm>
          <a:custGeom>
            <a:avLst/>
            <a:gdLst/>
            <a:ahLst/>
            <a:cxnLst/>
            <a:rect l="l" t="t" r="r" b="b"/>
            <a:pathLst>
              <a:path w="17780" h="208279">
                <a:moveTo>
                  <a:pt x="17195" y="0"/>
                </a:moveTo>
                <a:lnTo>
                  <a:pt x="0" y="0"/>
                </a:lnTo>
                <a:lnTo>
                  <a:pt x="0" y="207721"/>
                </a:lnTo>
                <a:lnTo>
                  <a:pt x="17195" y="207721"/>
                </a:lnTo>
                <a:lnTo>
                  <a:pt x="171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 descr=""/>
          <p:cNvSpPr/>
          <p:nvPr/>
        </p:nvSpPr>
        <p:spPr>
          <a:xfrm>
            <a:off x="907681" y="4739170"/>
            <a:ext cx="17780" cy="208279"/>
          </a:xfrm>
          <a:custGeom>
            <a:avLst/>
            <a:gdLst/>
            <a:ahLst/>
            <a:cxnLst/>
            <a:rect l="l" t="t" r="r" b="b"/>
            <a:pathLst>
              <a:path w="17780" h="208279">
                <a:moveTo>
                  <a:pt x="17195" y="0"/>
                </a:moveTo>
                <a:lnTo>
                  <a:pt x="0" y="0"/>
                </a:lnTo>
                <a:lnTo>
                  <a:pt x="0" y="207721"/>
                </a:lnTo>
                <a:lnTo>
                  <a:pt x="17195" y="207721"/>
                </a:lnTo>
                <a:lnTo>
                  <a:pt x="171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8" name="object 28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76811" y="4737605"/>
            <a:ext cx="245186" cy="211747"/>
          </a:xfrm>
          <a:prstGeom prst="rect">
            <a:avLst/>
          </a:prstGeom>
        </p:spPr>
      </p:pic>
      <p:sp>
        <p:nvSpPr>
          <p:cNvPr id="29" name="object 29" descr=""/>
          <p:cNvSpPr txBox="1"/>
          <p:nvPr/>
        </p:nvSpPr>
        <p:spPr>
          <a:xfrm>
            <a:off x="474980" y="4667504"/>
            <a:ext cx="199136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1102995" algn="l"/>
              </a:tabLst>
            </a:pPr>
            <a:r>
              <a:rPr dirty="0" sz="1800">
                <a:latin typeface="Calibri"/>
                <a:cs typeface="Calibri"/>
              </a:rPr>
              <a:t>For</a:t>
            </a:r>
            <a:r>
              <a:rPr dirty="0" sz="1800" spc="70">
                <a:latin typeface="Calibri"/>
                <a:cs typeface="Calibri"/>
              </a:rPr>
              <a:t>  </a:t>
            </a:r>
            <a:r>
              <a:rPr dirty="0" sz="1800" spc="-445">
                <a:latin typeface="Cambria Math"/>
                <a:cs typeface="Cambria Math"/>
              </a:rPr>
              <a:t>𝑣𝑣</a:t>
            </a:r>
            <a:r>
              <a:rPr dirty="0" baseline="-14957" sz="1950" spc="-667">
                <a:latin typeface="Cambria Math"/>
                <a:cs typeface="Cambria Math"/>
              </a:rPr>
              <a:t>𝑠𝑠</a:t>
            </a:r>
            <a:r>
              <a:rPr dirty="0" baseline="-14957" sz="1950" spc="195">
                <a:latin typeface="Cambria Math"/>
                <a:cs typeface="Cambria Math"/>
              </a:rPr>
              <a:t>  </a:t>
            </a:r>
            <a:r>
              <a:rPr dirty="0" sz="1800" spc="-390">
                <a:latin typeface="Cambria Math"/>
                <a:cs typeface="Cambria Math"/>
              </a:rPr>
              <a:t>𝑡𝑡</a:t>
            </a:r>
            <a:r>
              <a:rPr dirty="0" sz="1800">
                <a:latin typeface="Cambria Math"/>
                <a:cs typeface="Cambria Math"/>
              </a:rPr>
              <a:t>	≤</a:t>
            </a:r>
            <a:r>
              <a:rPr dirty="0" sz="1800" spc="80">
                <a:latin typeface="Cambria Math"/>
                <a:cs typeface="Cambria Math"/>
              </a:rPr>
              <a:t> </a:t>
            </a:r>
            <a:r>
              <a:rPr dirty="0" sz="1800">
                <a:latin typeface="Cambria Math"/>
                <a:cs typeface="Cambria Math"/>
              </a:rPr>
              <a:t>1.4</a:t>
            </a:r>
            <a:r>
              <a:rPr dirty="0" sz="1800" spc="-5">
                <a:latin typeface="Cambria Math"/>
                <a:cs typeface="Cambria Math"/>
              </a:rPr>
              <a:t> </a:t>
            </a:r>
            <a:r>
              <a:rPr dirty="0" sz="1800" spc="-565">
                <a:latin typeface="Cambria Math"/>
                <a:cs typeface="Cambria Math"/>
              </a:rPr>
              <a:t>𝑉𝑉</a:t>
            </a:r>
            <a:r>
              <a:rPr dirty="0" sz="1800" spc="60">
                <a:latin typeface="Cambria Math"/>
                <a:cs typeface="Cambria Math"/>
              </a:rPr>
              <a:t> </a:t>
            </a:r>
            <a:r>
              <a:rPr dirty="0" sz="1800" spc="-50"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30" name="object 30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95362" y="5108051"/>
            <a:ext cx="186994" cy="154571"/>
          </a:xfrm>
          <a:prstGeom prst="rect">
            <a:avLst/>
          </a:prstGeom>
        </p:spPr>
      </p:pic>
      <p:sp>
        <p:nvSpPr>
          <p:cNvPr id="31" name="object 31" descr=""/>
          <p:cNvSpPr txBox="1"/>
          <p:nvPr/>
        </p:nvSpPr>
        <p:spPr>
          <a:xfrm>
            <a:off x="716280" y="4990592"/>
            <a:ext cx="44577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10802" sz="2700" spc="-600">
                <a:latin typeface="Cambria Math"/>
                <a:cs typeface="Cambria Math"/>
              </a:rPr>
              <a:t>𝑣𝑣</a:t>
            </a:r>
            <a:r>
              <a:rPr dirty="0" sz="1300" spc="-400">
                <a:latin typeface="Cambria Math"/>
                <a:cs typeface="Cambria Math"/>
              </a:rPr>
              <a:t>𝑜𝑜</a:t>
            </a:r>
            <a:r>
              <a:rPr dirty="0" sz="1300" spc="300">
                <a:latin typeface="Cambria Math"/>
                <a:cs typeface="Cambria Math"/>
              </a:rPr>
              <a:t> </a:t>
            </a:r>
            <a:r>
              <a:rPr dirty="0" sz="1300" spc="-90">
                <a:latin typeface="Cambria Math"/>
                <a:cs typeface="Cambria Math"/>
              </a:rPr>
              <a:t>𝑡𝑡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3" name="object 33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34" name="object 3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  <p:sp>
        <p:nvSpPr>
          <p:cNvPr id="32" name="object 32" descr=""/>
          <p:cNvSpPr txBox="1"/>
          <p:nvPr/>
        </p:nvSpPr>
        <p:spPr>
          <a:xfrm>
            <a:off x="1256791" y="4944109"/>
            <a:ext cx="58102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Cambria Math"/>
                <a:cs typeface="Cambria Math"/>
              </a:rPr>
              <a:t>=</a:t>
            </a:r>
            <a:r>
              <a:rPr dirty="0" sz="1800" spc="90">
                <a:latin typeface="Cambria Math"/>
                <a:cs typeface="Cambria Math"/>
              </a:rPr>
              <a:t> </a:t>
            </a:r>
            <a:r>
              <a:rPr dirty="0" sz="1800">
                <a:latin typeface="Cambria Math"/>
                <a:cs typeface="Cambria Math"/>
              </a:rPr>
              <a:t>0</a:t>
            </a:r>
            <a:r>
              <a:rPr dirty="0" sz="1800" spc="-5">
                <a:latin typeface="Cambria Math"/>
                <a:cs typeface="Cambria Math"/>
              </a:rPr>
              <a:t> </a:t>
            </a:r>
            <a:r>
              <a:rPr dirty="0" sz="1800" spc="-590">
                <a:latin typeface="Cambria Math"/>
                <a:cs typeface="Cambria Math"/>
              </a:rPr>
              <a:t>𝑉𝑉</a:t>
            </a:r>
            <a:endParaRPr sz="1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95"/>
              </a:spcBef>
            </a:pPr>
            <a:r>
              <a:rPr dirty="0" sz="3800" spc="-20"/>
              <a:t>Full-Wave</a:t>
            </a:r>
            <a:r>
              <a:rPr dirty="0" sz="3800" spc="-114"/>
              <a:t> </a:t>
            </a:r>
            <a:r>
              <a:rPr dirty="0" sz="3800"/>
              <a:t>Rectifier</a:t>
            </a:r>
            <a:r>
              <a:rPr dirty="0" sz="3800" spc="-110"/>
              <a:t> </a:t>
            </a:r>
            <a:r>
              <a:rPr dirty="0" sz="3800"/>
              <a:t>–</a:t>
            </a:r>
            <a:r>
              <a:rPr dirty="0" sz="3800" spc="-135"/>
              <a:t> </a:t>
            </a:r>
            <a:r>
              <a:rPr dirty="0" sz="3800" spc="-20"/>
              <a:t>Differential</a:t>
            </a:r>
            <a:r>
              <a:rPr dirty="0" sz="3800" spc="-100"/>
              <a:t> </a:t>
            </a:r>
            <a:r>
              <a:rPr dirty="0" sz="3800" spc="-10"/>
              <a:t>Source</a:t>
            </a:r>
            <a:endParaRPr sz="3800"/>
          </a:p>
        </p:txBody>
      </p:sp>
      <p:sp>
        <p:nvSpPr>
          <p:cNvPr id="4" name="object 4" descr=""/>
          <p:cNvSpPr txBox="1"/>
          <p:nvPr/>
        </p:nvSpPr>
        <p:spPr>
          <a:xfrm>
            <a:off x="535940" y="1265173"/>
            <a:ext cx="3876675" cy="253047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332105" marR="5080" indent="-320040">
              <a:lnSpc>
                <a:spcPts val="2920"/>
              </a:lnSpc>
              <a:spcBef>
                <a:spcPts val="459"/>
              </a:spcBef>
              <a:buClr>
                <a:srgbClr val="A7B788"/>
              </a:buClr>
              <a:buSzPct val="59259"/>
              <a:buFont typeface="Wingdings"/>
              <a:buChar char=""/>
              <a:tabLst>
                <a:tab pos="332105" algn="l"/>
              </a:tabLst>
            </a:pPr>
            <a:r>
              <a:rPr dirty="0" sz="2700">
                <a:latin typeface="Calibri"/>
                <a:cs typeface="Calibri"/>
              </a:rPr>
              <a:t>If</a:t>
            </a:r>
            <a:r>
              <a:rPr dirty="0" sz="2700" spc="-4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we</a:t>
            </a:r>
            <a:r>
              <a:rPr dirty="0" sz="2700" spc="-4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have</a:t>
            </a:r>
            <a:r>
              <a:rPr dirty="0" sz="2700" spc="-4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a</a:t>
            </a:r>
            <a:r>
              <a:rPr dirty="0" sz="2700" spc="-35">
                <a:latin typeface="Calibri"/>
                <a:cs typeface="Calibri"/>
              </a:rPr>
              <a:t> </a:t>
            </a:r>
            <a:r>
              <a:rPr dirty="0" sz="2700" spc="-10" b="1" i="1">
                <a:latin typeface="Calibri"/>
                <a:cs typeface="Calibri"/>
              </a:rPr>
              <a:t>differential</a:t>
            </a:r>
            <a:r>
              <a:rPr dirty="0" sz="2700" spc="-10" b="1" i="1">
                <a:latin typeface="Calibri"/>
                <a:cs typeface="Calibri"/>
              </a:rPr>
              <a:t> </a:t>
            </a:r>
            <a:r>
              <a:rPr dirty="0" sz="2700" b="1" i="1">
                <a:latin typeface="Calibri"/>
                <a:cs typeface="Calibri"/>
              </a:rPr>
              <a:t>source</a:t>
            </a:r>
            <a:r>
              <a:rPr dirty="0" sz="2700">
                <a:latin typeface="Calibri"/>
                <a:cs typeface="Calibri"/>
              </a:rPr>
              <a:t>,</a:t>
            </a:r>
            <a:r>
              <a:rPr dirty="0" sz="2700" spc="-100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full-</a:t>
            </a:r>
            <a:r>
              <a:rPr dirty="0" sz="2700">
                <a:latin typeface="Calibri"/>
                <a:cs typeface="Calibri"/>
              </a:rPr>
              <a:t>wave</a:t>
            </a:r>
            <a:r>
              <a:rPr dirty="0" sz="2700" spc="-105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rectifier </a:t>
            </a:r>
            <a:r>
              <a:rPr dirty="0" sz="2700">
                <a:latin typeface="Calibri"/>
                <a:cs typeface="Calibri"/>
              </a:rPr>
              <a:t>requires</a:t>
            </a:r>
            <a:r>
              <a:rPr dirty="0" sz="2700" spc="-8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only</a:t>
            </a:r>
            <a:r>
              <a:rPr dirty="0" sz="2700" spc="-5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two</a:t>
            </a:r>
            <a:r>
              <a:rPr dirty="0" sz="2700" spc="-75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diodes</a:t>
            </a:r>
            <a:endParaRPr sz="2700">
              <a:latin typeface="Calibri"/>
              <a:cs typeface="Calibri"/>
            </a:endParaRPr>
          </a:p>
          <a:p>
            <a:pPr algn="just" marL="332740" marR="170815" indent="-320040">
              <a:lnSpc>
                <a:spcPts val="2920"/>
              </a:lnSpc>
              <a:spcBef>
                <a:spcPts val="1889"/>
              </a:spcBef>
              <a:buClr>
                <a:srgbClr val="A7B788"/>
              </a:buClr>
              <a:buSzPct val="59259"/>
              <a:buFont typeface="Wingdings"/>
              <a:buChar char=""/>
              <a:tabLst>
                <a:tab pos="332740" algn="l"/>
              </a:tabLst>
            </a:pPr>
            <a:r>
              <a:rPr dirty="0" sz="2700" spc="-50">
                <a:latin typeface="Calibri"/>
                <a:cs typeface="Calibri"/>
              </a:rPr>
              <a:t>Now, </a:t>
            </a:r>
            <a:r>
              <a:rPr dirty="0" sz="2700">
                <a:latin typeface="Calibri"/>
                <a:cs typeface="Calibri"/>
              </a:rPr>
              <a:t>only</a:t>
            </a:r>
            <a:r>
              <a:rPr dirty="0" sz="2700" spc="-3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a</a:t>
            </a:r>
            <a:r>
              <a:rPr dirty="0" sz="2700" spc="-4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single</a:t>
            </a:r>
            <a:r>
              <a:rPr dirty="0" sz="2700" spc="-35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diode </a:t>
            </a:r>
            <a:r>
              <a:rPr dirty="0" sz="2700">
                <a:latin typeface="Calibri"/>
                <a:cs typeface="Calibri"/>
              </a:rPr>
              <a:t>drop</a:t>
            </a:r>
            <a:r>
              <a:rPr dirty="0" sz="2700" spc="-7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between</a:t>
            </a:r>
            <a:r>
              <a:rPr dirty="0" sz="2700" spc="-7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input</a:t>
            </a:r>
            <a:r>
              <a:rPr dirty="0" sz="2700" spc="-70">
                <a:latin typeface="Calibri"/>
                <a:cs typeface="Calibri"/>
              </a:rPr>
              <a:t> </a:t>
            </a:r>
            <a:r>
              <a:rPr dirty="0" sz="2700" spc="-25">
                <a:latin typeface="Calibri"/>
                <a:cs typeface="Calibri"/>
              </a:rPr>
              <a:t>and </a:t>
            </a:r>
            <a:r>
              <a:rPr dirty="0" sz="2700" spc="-10">
                <a:latin typeface="Calibri"/>
                <a:cs typeface="Calibri"/>
              </a:rPr>
              <a:t>output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1383915" y="4094815"/>
            <a:ext cx="327660" cy="282575"/>
          </a:xfrm>
          <a:custGeom>
            <a:avLst/>
            <a:gdLst/>
            <a:ahLst/>
            <a:cxnLst/>
            <a:rect l="l" t="t" r="r" b="b"/>
            <a:pathLst>
              <a:path w="327660" h="282575">
                <a:moveTo>
                  <a:pt x="237388" y="0"/>
                </a:moveTo>
                <a:lnTo>
                  <a:pt x="233375" y="11455"/>
                </a:lnTo>
                <a:lnTo>
                  <a:pt x="249717" y="18551"/>
                </a:lnTo>
                <a:lnTo>
                  <a:pt x="263771" y="28371"/>
                </a:lnTo>
                <a:lnTo>
                  <a:pt x="292304" y="73880"/>
                </a:lnTo>
                <a:lnTo>
                  <a:pt x="300591" y="115357"/>
                </a:lnTo>
                <a:lnTo>
                  <a:pt x="301675" y="139750"/>
                </a:lnTo>
                <a:lnTo>
                  <a:pt x="300630" y="164649"/>
                </a:lnTo>
                <a:lnTo>
                  <a:pt x="292262" y="207587"/>
                </a:lnTo>
                <a:lnTo>
                  <a:pt x="263783" y="253828"/>
                </a:lnTo>
                <a:lnTo>
                  <a:pt x="233819" y="270865"/>
                </a:lnTo>
                <a:lnTo>
                  <a:pt x="237388" y="282321"/>
                </a:lnTo>
                <a:lnTo>
                  <a:pt x="275897" y="264263"/>
                </a:lnTo>
                <a:lnTo>
                  <a:pt x="304215" y="232994"/>
                </a:lnTo>
                <a:lnTo>
                  <a:pt x="321624" y="191111"/>
                </a:lnTo>
                <a:lnTo>
                  <a:pt x="327431" y="141236"/>
                </a:lnTo>
                <a:lnTo>
                  <a:pt x="325993" y="115661"/>
                </a:lnTo>
                <a:lnTo>
                  <a:pt x="325976" y="115357"/>
                </a:lnTo>
                <a:lnTo>
                  <a:pt x="314331" y="69479"/>
                </a:lnTo>
                <a:lnTo>
                  <a:pt x="291230" y="32129"/>
                </a:lnTo>
                <a:lnTo>
                  <a:pt x="257855" y="7391"/>
                </a:lnTo>
                <a:lnTo>
                  <a:pt x="237388" y="0"/>
                </a:lnTo>
                <a:close/>
              </a:path>
              <a:path w="327660" h="282575">
                <a:moveTo>
                  <a:pt x="90043" y="0"/>
                </a:moveTo>
                <a:lnTo>
                  <a:pt x="51619" y="18100"/>
                </a:lnTo>
                <a:lnTo>
                  <a:pt x="23291" y="49479"/>
                </a:lnTo>
                <a:lnTo>
                  <a:pt x="5821" y="91438"/>
                </a:lnTo>
                <a:lnTo>
                  <a:pt x="83" y="139750"/>
                </a:lnTo>
                <a:lnTo>
                  <a:pt x="0" y="141236"/>
                </a:lnTo>
                <a:lnTo>
                  <a:pt x="5802" y="191111"/>
                </a:lnTo>
                <a:lnTo>
                  <a:pt x="23215" y="232994"/>
                </a:lnTo>
                <a:lnTo>
                  <a:pt x="51528" y="264263"/>
                </a:lnTo>
                <a:lnTo>
                  <a:pt x="90043" y="282321"/>
                </a:lnTo>
                <a:lnTo>
                  <a:pt x="93611" y="270865"/>
                </a:lnTo>
                <a:lnTo>
                  <a:pt x="77521" y="263743"/>
                </a:lnTo>
                <a:lnTo>
                  <a:pt x="63636" y="253828"/>
                </a:lnTo>
                <a:lnTo>
                  <a:pt x="35156" y="207587"/>
                </a:lnTo>
                <a:lnTo>
                  <a:pt x="26788" y="164649"/>
                </a:lnTo>
                <a:lnTo>
                  <a:pt x="25805" y="141236"/>
                </a:lnTo>
                <a:lnTo>
                  <a:pt x="25742" y="139750"/>
                </a:lnTo>
                <a:lnTo>
                  <a:pt x="29925" y="93705"/>
                </a:lnTo>
                <a:lnTo>
                  <a:pt x="42481" y="56184"/>
                </a:lnTo>
                <a:lnTo>
                  <a:pt x="77773" y="18551"/>
                </a:lnTo>
                <a:lnTo>
                  <a:pt x="94056" y="11455"/>
                </a:lnTo>
                <a:lnTo>
                  <a:pt x="900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2921698" y="4097654"/>
            <a:ext cx="23495" cy="277495"/>
          </a:xfrm>
          <a:custGeom>
            <a:avLst/>
            <a:gdLst/>
            <a:ahLst/>
            <a:cxnLst/>
            <a:rect l="l" t="t" r="r" b="b"/>
            <a:pathLst>
              <a:path w="23494" h="277495">
                <a:moveTo>
                  <a:pt x="22923" y="0"/>
                </a:moveTo>
                <a:lnTo>
                  <a:pt x="0" y="0"/>
                </a:lnTo>
                <a:lnTo>
                  <a:pt x="0" y="276974"/>
                </a:lnTo>
                <a:lnTo>
                  <a:pt x="22923" y="276974"/>
                </a:lnTo>
                <a:lnTo>
                  <a:pt x="229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2171890" y="4097654"/>
            <a:ext cx="23495" cy="277495"/>
          </a:xfrm>
          <a:custGeom>
            <a:avLst/>
            <a:gdLst/>
            <a:ahLst/>
            <a:cxnLst/>
            <a:rect l="l" t="t" r="r" b="b"/>
            <a:pathLst>
              <a:path w="23494" h="277495">
                <a:moveTo>
                  <a:pt x="22923" y="0"/>
                </a:moveTo>
                <a:lnTo>
                  <a:pt x="0" y="0"/>
                </a:lnTo>
                <a:lnTo>
                  <a:pt x="0" y="276974"/>
                </a:lnTo>
                <a:lnTo>
                  <a:pt x="22923" y="276974"/>
                </a:lnTo>
                <a:lnTo>
                  <a:pt x="229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2530725" y="4094815"/>
            <a:ext cx="327660" cy="282575"/>
          </a:xfrm>
          <a:custGeom>
            <a:avLst/>
            <a:gdLst/>
            <a:ahLst/>
            <a:cxnLst/>
            <a:rect l="l" t="t" r="r" b="b"/>
            <a:pathLst>
              <a:path w="327660" h="282575">
                <a:moveTo>
                  <a:pt x="237388" y="0"/>
                </a:moveTo>
                <a:lnTo>
                  <a:pt x="233375" y="11455"/>
                </a:lnTo>
                <a:lnTo>
                  <a:pt x="249717" y="18551"/>
                </a:lnTo>
                <a:lnTo>
                  <a:pt x="263771" y="28371"/>
                </a:lnTo>
                <a:lnTo>
                  <a:pt x="292304" y="73880"/>
                </a:lnTo>
                <a:lnTo>
                  <a:pt x="300591" y="115357"/>
                </a:lnTo>
                <a:lnTo>
                  <a:pt x="301675" y="139750"/>
                </a:lnTo>
                <a:lnTo>
                  <a:pt x="300630" y="164649"/>
                </a:lnTo>
                <a:lnTo>
                  <a:pt x="292262" y="207587"/>
                </a:lnTo>
                <a:lnTo>
                  <a:pt x="263783" y="253828"/>
                </a:lnTo>
                <a:lnTo>
                  <a:pt x="233819" y="270865"/>
                </a:lnTo>
                <a:lnTo>
                  <a:pt x="237388" y="282321"/>
                </a:lnTo>
                <a:lnTo>
                  <a:pt x="275897" y="264263"/>
                </a:lnTo>
                <a:lnTo>
                  <a:pt x="304215" y="232994"/>
                </a:lnTo>
                <a:lnTo>
                  <a:pt x="321624" y="191111"/>
                </a:lnTo>
                <a:lnTo>
                  <a:pt x="327431" y="141236"/>
                </a:lnTo>
                <a:lnTo>
                  <a:pt x="325993" y="115661"/>
                </a:lnTo>
                <a:lnTo>
                  <a:pt x="325976" y="115357"/>
                </a:lnTo>
                <a:lnTo>
                  <a:pt x="314331" y="69479"/>
                </a:lnTo>
                <a:lnTo>
                  <a:pt x="291230" y="32129"/>
                </a:lnTo>
                <a:lnTo>
                  <a:pt x="257855" y="7391"/>
                </a:lnTo>
                <a:lnTo>
                  <a:pt x="237388" y="0"/>
                </a:lnTo>
                <a:close/>
              </a:path>
              <a:path w="327660" h="282575">
                <a:moveTo>
                  <a:pt x="90030" y="0"/>
                </a:moveTo>
                <a:lnTo>
                  <a:pt x="51617" y="18100"/>
                </a:lnTo>
                <a:lnTo>
                  <a:pt x="23291" y="49479"/>
                </a:lnTo>
                <a:lnTo>
                  <a:pt x="5821" y="91438"/>
                </a:lnTo>
                <a:lnTo>
                  <a:pt x="83" y="139750"/>
                </a:lnTo>
                <a:lnTo>
                  <a:pt x="0" y="141236"/>
                </a:lnTo>
                <a:lnTo>
                  <a:pt x="5802" y="191111"/>
                </a:lnTo>
                <a:lnTo>
                  <a:pt x="23215" y="232994"/>
                </a:lnTo>
                <a:lnTo>
                  <a:pt x="51527" y="264263"/>
                </a:lnTo>
                <a:lnTo>
                  <a:pt x="90030" y="282321"/>
                </a:lnTo>
                <a:lnTo>
                  <a:pt x="93611" y="270865"/>
                </a:lnTo>
                <a:lnTo>
                  <a:pt x="77521" y="263743"/>
                </a:lnTo>
                <a:lnTo>
                  <a:pt x="63636" y="253828"/>
                </a:lnTo>
                <a:lnTo>
                  <a:pt x="35156" y="207587"/>
                </a:lnTo>
                <a:lnTo>
                  <a:pt x="26788" y="164649"/>
                </a:lnTo>
                <a:lnTo>
                  <a:pt x="25805" y="141236"/>
                </a:lnTo>
                <a:lnTo>
                  <a:pt x="25742" y="139750"/>
                </a:lnTo>
                <a:lnTo>
                  <a:pt x="29925" y="93705"/>
                </a:lnTo>
                <a:lnTo>
                  <a:pt x="42481" y="56184"/>
                </a:lnTo>
                <a:lnTo>
                  <a:pt x="77773" y="18551"/>
                </a:lnTo>
                <a:lnTo>
                  <a:pt x="94056" y="11455"/>
                </a:lnTo>
                <a:lnTo>
                  <a:pt x="900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997203" y="4005326"/>
            <a:ext cx="180467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100"/>
              </a:spcBef>
              <a:tabLst>
                <a:tab pos="485775" algn="l"/>
                <a:tab pos="826135" algn="l"/>
                <a:tab pos="1234440" algn="l"/>
                <a:tab pos="1632585" algn="l"/>
              </a:tabLst>
            </a:pPr>
            <a:r>
              <a:rPr dirty="0" sz="2400" spc="-630">
                <a:latin typeface="Cambria Math"/>
                <a:cs typeface="Cambria Math"/>
              </a:rPr>
              <a:t>𝑣𝑣</a:t>
            </a:r>
            <a:r>
              <a:rPr dirty="0" baseline="-15873" sz="2625" spc="-944">
                <a:latin typeface="Cambria Math"/>
                <a:cs typeface="Cambria Math"/>
              </a:rPr>
              <a:t>𝑜𝑜</a:t>
            </a:r>
            <a:r>
              <a:rPr dirty="0" baseline="-15873" sz="2625">
                <a:latin typeface="Cambria Math"/>
                <a:cs typeface="Cambria Math"/>
              </a:rPr>
              <a:t>	</a:t>
            </a:r>
            <a:r>
              <a:rPr dirty="0" sz="2400" spc="-509">
                <a:latin typeface="Cambria Math"/>
                <a:cs typeface="Cambria Math"/>
              </a:rPr>
              <a:t>𝑡𝑡</a:t>
            </a:r>
            <a:r>
              <a:rPr dirty="0" sz="2400">
                <a:latin typeface="Cambria Math"/>
                <a:cs typeface="Cambria Math"/>
              </a:rPr>
              <a:t>	</a:t>
            </a:r>
            <a:r>
              <a:rPr dirty="0" sz="2400" spc="-50">
                <a:latin typeface="Cambria Math"/>
                <a:cs typeface="Cambria Math"/>
              </a:rPr>
              <a:t>=</a:t>
            </a:r>
            <a:r>
              <a:rPr dirty="0" sz="2400">
                <a:latin typeface="Cambria Math"/>
                <a:cs typeface="Cambria Math"/>
              </a:rPr>
              <a:t>	</a:t>
            </a:r>
            <a:r>
              <a:rPr dirty="0" sz="2400" spc="-615">
                <a:latin typeface="Cambria Math"/>
                <a:cs typeface="Cambria Math"/>
              </a:rPr>
              <a:t>𝑣𝑣</a:t>
            </a:r>
            <a:r>
              <a:rPr dirty="0" baseline="-15873" sz="2625" spc="-922">
                <a:latin typeface="Cambria Math"/>
                <a:cs typeface="Cambria Math"/>
              </a:rPr>
              <a:t>𝑠𝑠</a:t>
            </a:r>
            <a:r>
              <a:rPr dirty="0" baseline="-15873" sz="2625">
                <a:latin typeface="Cambria Math"/>
                <a:cs typeface="Cambria Math"/>
              </a:rPr>
              <a:t>	</a:t>
            </a:r>
            <a:r>
              <a:rPr dirty="0" sz="2400" spc="-509">
                <a:latin typeface="Cambria Math"/>
                <a:cs typeface="Cambria Math"/>
              </a:rPr>
              <a:t>𝑡𝑡</a:t>
            </a:r>
            <a:endParaRPr sz="2400">
              <a:latin typeface="Cambria Math"/>
              <a:cs typeface="Cambria Math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3010509" y="4067809"/>
            <a:ext cx="99250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11574" sz="3600">
                <a:latin typeface="Cambria Math"/>
                <a:cs typeface="Cambria Math"/>
              </a:rPr>
              <a:t>−</a:t>
            </a:r>
            <a:r>
              <a:rPr dirty="0" baseline="11574" sz="3600" spc="-7">
                <a:latin typeface="Cambria Math"/>
                <a:cs typeface="Cambria Math"/>
              </a:rPr>
              <a:t> </a:t>
            </a:r>
            <a:r>
              <a:rPr dirty="0" baseline="11574" sz="3600" spc="-1537">
                <a:latin typeface="Cambria Math"/>
                <a:cs typeface="Cambria Math"/>
              </a:rPr>
              <a:t>𝑉𝑉</a:t>
            </a:r>
            <a:r>
              <a:rPr dirty="0" sz="1750" spc="-385">
                <a:latin typeface="Cambria Math"/>
                <a:cs typeface="Cambria Math"/>
              </a:rPr>
              <a:t>𝑑</a:t>
            </a:r>
            <a:r>
              <a:rPr dirty="0" sz="1750" spc="-325">
                <a:latin typeface="Cambria Math"/>
                <a:cs typeface="Cambria Math"/>
              </a:rPr>
              <a:t>𝑑</a:t>
            </a:r>
            <a:r>
              <a:rPr dirty="0" sz="1750" spc="-395">
                <a:latin typeface="Cambria Math"/>
                <a:cs typeface="Cambria Math"/>
              </a:rPr>
              <a:t>,𝑜𝑜𝑜𝑜</a:t>
            </a:r>
            <a:endParaRPr sz="1750">
              <a:latin typeface="Cambria Math"/>
              <a:cs typeface="Cambria Math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35940" y="4656835"/>
            <a:ext cx="4127500" cy="154813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332740" marR="5080" indent="-320040">
              <a:lnSpc>
                <a:spcPts val="2920"/>
              </a:lnSpc>
              <a:spcBef>
                <a:spcPts val="459"/>
              </a:spcBef>
              <a:buClr>
                <a:srgbClr val="A7B788"/>
              </a:buClr>
              <a:buSzPct val="59259"/>
              <a:buFont typeface="Wingdings"/>
              <a:buChar char=""/>
              <a:tabLst>
                <a:tab pos="332740" algn="l"/>
              </a:tabLst>
            </a:pPr>
            <a:r>
              <a:rPr dirty="0" sz="2700" spc="-10">
                <a:latin typeface="Calibri"/>
                <a:cs typeface="Calibri"/>
              </a:rPr>
              <a:t>Differential</a:t>
            </a:r>
            <a:r>
              <a:rPr dirty="0" sz="2700" spc="-11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source</a:t>
            </a:r>
            <a:r>
              <a:rPr dirty="0" sz="2700" spc="-114">
                <a:latin typeface="Calibri"/>
                <a:cs typeface="Calibri"/>
              </a:rPr>
              <a:t> </a:t>
            </a:r>
            <a:r>
              <a:rPr dirty="0" sz="2700" spc="-25">
                <a:latin typeface="Calibri"/>
                <a:cs typeface="Calibri"/>
              </a:rPr>
              <a:t>may </a:t>
            </a:r>
            <a:r>
              <a:rPr dirty="0" sz="2700">
                <a:latin typeface="Calibri"/>
                <a:cs typeface="Calibri"/>
              </a:rPr>
              <a:t>come</a:t>
            </a:r>
            <a:r>
              <a:rPr dirty="0" sz="2700" spc="-4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from</a:t>
            </a:r>
            <a:r>
              <a:rPr dirty="0" sz="2700" spc="-4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a</a:t>
            </a:r>
            <a:r>
              <a:rPr dirty="0" sz="2700" spc="-55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transformer </a:t>
            </a:r>
            <a:r>
              <a:rPr dirty="0" sz="2700">
                <a:latin typeface="Calibri"/>
                <a:cs typeface="Calibri"/>
              </a:rPr>
              <a:t>with</a:t>
            </a:r>
            <a:r>
              <a:rPr dirty="0" sz="2700" spc="-6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a</a:t>
            </a:r>
            <a:r>
              <a:rPr dirty="0" sz="2700" spc="-5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grounded</a:t>
            </a:r>
            <a:r>
              <a:rPr dirty="0" sz="2700" spc="-6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center</a:t>
            </a:r>
            <a:r>
              <a:rPr dirty="0" sz="2700" spc="-70">
                <a:latin typeface="Calibri"/>
                <a:cs typeface="Calibri"/>
              </a:rPr>
              <a:t> </a:t>
            </a:r>
            <a:r>
              <a:rPr dirty="0" sz="2700" spc="-25">
                <a:latin typeface="Calibri"/>
                <a:cs typeface="Calibri"/>
              </a:rPr>
              <a:t>tap </a:t>
            </a:r>
            <a:r>
              <a:rPr dirty="0" sz="2700">
                <a:latin typeface="Calibri"/>
                <a:cs typeface="Calibri"/>
              </a:rPr>
              <a:t>on</a:t>
            </a:r>
            <a:r>
              <a:rPr dirty="0" sz="2700" spc="-4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the</a:t>
            </a:r>
            <a:r>
              <a:rPr dirty="0" sz="2700" spc="-5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secondary</a:t>
            </a:r>
            <a:r>
              <a:rPr dirty="0" sz="2700" spc="-45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winding</a:t>
            </a:r>
            <a:endParaRPr sz="2700">
              <a:latin typeface="Calibri"/>
              <a:cs typeface="Calibri"/>
            </a:endParaRPr>
          </a:p>
        </p:txBody>
      </p:sp>
      <p:pic>
        <p:nvPicPr>
          <p:cNvPr id="12" name="object 1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29689" y="1677923"/>
            <a:ext cx="2845708" cy="1811273"/>
          </a:xfrm>
          <a:prstGeom prst="rect">
            <a:avLst/>
          </a:prstGeom>
        </p:spPr>
      </p:pic>
      <p:pic>
        <p:nvPicPr>
          <p:cNvPr id="13" name="object 1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05400" y="4304538"/>
            <a:ext cx="3879108" cy="1263395"/>
          </a:xfrm>
          <a:prstGeom prst="rect">
            <a:avLst/>
          </a:prstGeom>
        </p:spPr>
      </p:pic>
      <p:sp>
        <p:nvSpPr>
          <p:cNvPr id="14" name="object 14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15" name="object 1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48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Precision</a:t>
            </a:r>
            <a:r>
              <a:rPr dirty="0" sz="4000" spc="-130"/>
              <a:t> </a:t>
            </a:r>
            <a:r>
              <a:rPr dirty="0" sz="4000" spc="-10"/>
              <a:t>Half-</a:t>
            </a:r>
            <a:r>
              <a:rPr dirty="0" sz="4000" spc="-45"/>
              <a:t>Wave</a:t>
            </a:r>
            <a:r>
              <a:rPr dirty="0" sz="4000" spc="-135"/>
              <a:t> </a:t>
            </a:r>
            <a:r>
              <a:rPr dirty="0" sz="4000" spc="-10"/>
              <a:t>Rectifier</a:t>
            </a:r>
            <a:endParaRPr sz="4000"/>
          </a:p>
        </p:txBody>
      </p:sp>
      <p:sp>
        <p:nvSpPr>
          <p:cNvPr id="4" name="object 4" descr=""/>
          <p:cNvSpPr/>
          <p:nvPr/>
        </p:nvSpPr>
        <p:spPr>
          <a:xfrm>
            <a:off x="1512774" y="3255299"/>
            <a:ext cx="271780" cy="235585"/>
          </a:xfrm>
          <a:custGeom>
            <a:avLst/>
            <a:gdLst/>
            <a:ahLst/>
            <a:cxnLst/>
            <a:rect l="l" t="t" r="r" b="b"/>
            <a:pathLst>
              <a:path w="271780" h="235585">
                <a:moveTo>
                  <a:pt x="196824" y="0"/>
                </a:moveTo>
                <a:lnTo>
                  <a:pt x="193484" y="9537"/>
                </a:lnTo>
                <a:lnTo>
                  <a:pt x="207086" y="15443"/>
                </a:lnTo>
                <a:lnTo>
                  <a:pt x="218784" y="23617"/>
                </a:lnTo>
                <a:lnTo>
                  <a:pt x="242543" y="61502"/>
                </a:lnTo>
                <a:lnTo>
                  <a:pt x="250355" y="116344"/>
                </a:lnTo>
                <a:lnTo>
                  <a:pt x="249483" y="137071"/>
                </a:lnTo>
                <a:lnTo>
                  <a:pt x="236410" y="187833"/>
                </a:lnTo>
                <a:lnTo>
                  <a:pt x="207242" y="219567"/>
                </a:lnTo>
                <a:lnTo>
                  <a:pt x="193852" y="225501"/>
                </a:lnTo>
                <a:lnTo>
                  <a:pt x="196824" y="235038"/>
                </a:lnTo>
                <a:lnTo>
                  <a:pt x="241730" y="208356"/>
                </a:lnTo>
                <a:lnTo>
                  <a:pt x="266949" y="159105"/>
                </a:lnTo>
                <a:lnTo>
                  <a:pt x="271780" y="117576"/>
                </a:lnTo>
                <a:lnTo>
                  <a:pt x="270582" y="96287"/>
                </a:lnTo>
                <a:lnTo>
                  <a:pt x="260876" y="57844"/>
                </a:lnTo>
                <a:lnTo>
                  <a:pt x="228807" y="15070"/>
                </a:lnTo>
                <a:lnTo>
                  <a:pt x="213864" y="6153"/>
                </a:lnTo>
                <a:lnTo>
                  <a:pt x="196824" y="0"/>
                </a:lnTo>
                <a:close/>
              </a:path>
              <a:path w="271780" h="235585">
                <a:moveTo>
                  <a:pt x="74955" y="0"/>
                </a:moveTo>
                <a:lnTo>
                  <a:pt x="30137" y="26751"/>
                </a:lnTo>
                <a:lnTo>
                  <a:pt x="4848" y="76120"/>
                </a:lnTo>
                <a:lnTo>
                  <a:pt x="69" y="116344"/>
                </a:lnTo>
                <a:lnTo>
                  <a:pt x="0" y="117576"/>
                </a:lnTo>
                <a:lnTo>
                  <a:pt x="4830" y="159105"/>
                </a:lnTo>
                <a:lnTo>
                  <a:pt x="30051" y="208356"/>
                </a:lnTo>
                <a:lnTo>
                  <a:pt x="74955" y="235038"/>
                </a:lnTo>
                <a:lnTo>
                  <a:pt x="77927" y="225501"/>
                </a:lnTo>
                <a:lnTo>
                  <a:pt x="64537" y="219567"/>
                </a:lnTo>
                <a:lnTo>
                  <a:pt x="52981" y="211310"/>
                </a:lnTo>
                <a:lnTo>
                  <a:pt x="29276" y="172814"/>
                </a:lnTo>
                <a:lnTo>
                  <a:pt x="21489" y="117576"/>
                </a:lnTo>
                <a:lnTo>
                  <a:pt x="21437" y="116344"/>
                </a:lnTo>
                <a:lnTo>
                  <a:pt x="24922" y="78006"/>
                </a:lnTo>
                <a:lnTo>
                  <a:pt x="43282" y="34060"/>
                </a:lnTo>
                <a:lnTo>
                  <a:pt x="78308" y="9537"/>
                </a:lnTo>
                <a:lnTo>
                  <a:pt x="749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512774" y="4986563"/>
            <a:ext cx="271780" cy="235585"/>
          </a:xfrm>
          <a:custGeom>
            <a:avLst/>
            <a:gdLst/>
            <a:ahLst/>
            <a:cxnLst/>
            <a:rect l="l" t="t" r="r" b="b"/>
            <a:pathLst>
              <a:path w="271780" h="235585">
                <a:moveTo>
                  <a:pt x="196824" y="0"/>
                </a:moveTo>
                <a:lnTo>
                  <a:pt x="193484" y="9537"/>
                </a:lnTo>
                <a:lnTo>
                  <a:pt x="207086" y="15443"/>
                </a:lnTo>
                <a:lnTo>
                  <a:pt x="218784" y="23617"/>
                </a:lnTo>
                <a:lnTo>
                  <a:pt x="242543" y="61502"/>
                </a:lnTo>
                <a:lnTo>
                  <a:pt x="250355" y="116344"/>
                </a:lnTo>
                <a:lnTo>
                  <a:pt x="249483" y="137071"/>
                </a:lnTo>
                <a:lnTo>
                  <a:pt x="236410" y="187833"/>
                </a:lnTo>
                <a:lnTo>
                  <a:pt x="207242" y="219567"/>
                </a:lnTo>
                <a:lnTo>
                  <a:pt x="193852" y="225501"/>
                </a:lnTo>
                <a:lnTo>
                  <a:pt x="196824" y="235038"/>
                </a:lnTo>
                <a:lnTo>
                  <a:pt x="241730" y="208356"/>
                </a:lnTo>
                <a:lnTo>
                  <a:pt x="266949" y="159105"/>
                </a:lnTo>
                <a:lnTo>
                  <a:pt x="271780" y="117576"/>
                </a:lnTo>
                <a:lnTo>
                  <a:pt x="270582" y="96287"/>
                </a:lnTo>
                <a:lnTo>
                  <a:pt x="260876" y="57844"/>
                </a:lnTo>
                <a:lnTo>
                  <a:pt x="228807" y="15070"/>
                </a:lnTo>
                <a:lnTo>
                  <a:pt x="213864" y="6153"/>
                </a:lnTo>
                <a:lnTo>
                  <a:pt x="196824" y="0"/>
                </a:lnTo>
                <a:close/>
              </a:path>
              <a:path w="271780" h="235585">
                <a:moveTo>
                  <a:pt x="74955" y="0"/>
                </a:moveTo>
                <a:lnTo>
                  <a:pt x="30137" y="26751"/>
                </a:lnTo>
                <a:lnTo>
                  <a:pt x="4848" y="76120"/>
                </a:lnTo>
                <a:lnTo>
                  <a:pt x="69" y="116344"/>
                </a:lnTo>
                <a:lnTo>
                  <a:pt x="0" y="117576"/>
                </a:lnTo>
                <a:lnTo>
                  <a:pt x="4830" y="159105"/>
                </a:lnTo>
                <a:lnTo>
                  <a:pt x="30051" y="208356"/>
                </a:lnTo>
                <a:lnTo>
                  <a:pt x="74955" y="235038"/>
                </a:lnTo>
                <a:lnTo>
                  <a:pt x="77927" y="225501"/>
                </a:lnTo>
                <a:lnTo>
                  <a:pt x="64537" y="219567"/>
                </a:lnTo>
                <a:lnTo>
                  <a:pt x="52981" y="211310"/>
                </a:lnTo>
                <a:lnTo>
                  <a:pt x="29276" y="172814"/>
                </a:lnTo>
                <a:lnTo>
                  <a:pt x="21489" y="117576"/>
                </a:lnTo>
                <a:lnTo>
                  <a:pt x="21437" y="116344"/>
                </a:lnTo>
                <a:lnTo>
                  <a:pt x="24922" y="78006"/>
                </a:lnTo>
                <a:lnTo>
                  <a:pt x="43282" y="34060"/>
                </a:lnTo>
                <a:lnTo>
                  <a:pt x="78308" y="9537"/>
                </a:lnTo>
                <a:lnTo>
                  <a:pt x="749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30557" y="5602475"/>
            <a:ext cx="227660" cy="211747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30557" y="5948423"/>
            <a:ext cx="245186" cy="211747"/>
          </a:xfrm>
          <a:prstGeom prst="rect">
            <a:avLst/>
          </a:prstGeom>
        </p:spPr>
      </p:pic>
      <p:sp>
        <p:nvSpPr>
          <p:cNvPr id="8" name="object 8" descr=""/>
          <p:cNvSpPr txBox="1"/>
          <p:nvPr/>
        </p:nvSpPr>
        <p:spPr>
          <a:xfrm>
            <a:off x="459740" y="1257553"/>
            <a:ext cx="5162550" cy="4920615"/>
          </a:xfrm>
          <a:prstGeom prst="rect">
            <a:avLst/>
          </a:prstGeom>
        </p:spPr>
        <p:txBody>
          <a:bodyPr wrap="square" lIns="0" tIns="71120" rIns="0" bIns="0" rtlCol="0" vert="horz">
            <a:spAutoFit/>
          </a:bodyPr>
          <a:lstStyle/>
          <a:p>
            <a:pPr marL="408305" marR="30480" indent="-320040">
              <a:lnSpc>
                <a:spcPts val="1920"/>
              </a:lnSpc>
              <a:spcBef>
                <a:spcPts val="56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408305" algn="l"/>
              </a:tabLst>
            </a:pPr>
            <a:r>
              <a:rPr dirty="0" sz="2000">
                <a:latin typeface="Calibri"/>
                <a:cs typeface="Calibri"/>
              </a:rPr>
              <a:t>A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b="1" i="1">
                <a:latin typeface="Calibri"/>
                <a:cs typeface="Calibri"/>
              </a:rPr>
              <a:t>precision</a:t>
            </a:r>
            <a:r>
              <a:rPr dirty="0" sz="2000" spc="-55" b="1" i="1">
                <a:latin typeface="Calibri"/>
                <a:cs typeface="Calibri"/>
              </a:rPr>
              <a:t> </a:t>
            </a:r>
            <a:r>
              <a:rPr dirty="0" sz="2000" b="1" i="1">
                <a:latin typeface="Calibri"/>
                <a:cs typeface="Calibri"/>
              </a:rPr>
              <a:t>rectifier</a:t>
            </a:r>
            <a:r>
              <a:rPr dirty="0" sz="2000" spc="-35" b="1" i="1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or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b="1" i="1">
                <a:latin typeface="Calibri"/>
                <a:cs typeface="Calibri"/>
              </a:rPr>
              <a:t>super</a:t>
            </a:r>
            <a:r>
              <a:rPr dirty="0" sz="2000" spc="-45" b="1" i="1">
                <a:latin typeface="Calibri"/>
                <a:cs typeface="Calibri"/>
              </a:rPr>
              <a:t> </a:t>
            </a:r>
            <a:r>
              <a:rPr dirty="0" sz="2000" b="1" i="1">
                <a:latin typeface="Calibri"/>
                <a:cs typeface="Calibri"/>
              </a:rPr>
              <a:t>diode</a:t>
            </a:r>
            <a:r>
              <a:rPr dirty="0" sz="2000" spc="-50" b="1" i="1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encloses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50">
                <a:latin typeface="Calibri"/>
                <a:cs typeface="Calibri"/>
              </a:rPr>
              <a:t>a </a:t>
            </a:r>
            <a:r>
              <a:rPr dirty="0" sz="2000">
                <a:latin typeface="Calibri"/>
                <a:cs typeface="Calibri"/>
              </a:rPr>
              <a:t>diode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opamp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feedback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loop</a:t>
            </a:r>
            <a:endParaRPr sz="2000">
              <a:latin typeface="Calibri"/>
              <a:cs typeface="Calibri"/>
            </a:endParaRPr>
          </a:p>
          <a:p>
            <a:pPr marL="454659">
              <a:lnSpc>
                <a:spcPct val="100000"/>
              </a:lnSpc>
              <a:spcBef>
                <a:spcPts val="190"/>
              </a:spcBef>
              <a:tabLst>
                <a:tab pos="728345" algn="l"/>
              </a:tabLst>
            </a:pPr>
            <a:r>
              <a:rPr dirty="0" sz="1250" spc="-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250">
                <a:solidFill>
                  <a:srgbClr val="6E6E74"/>
                </a:solidFill>
                <a:latin typeface="Times New Roman"/>
                <a:cs typeface="Times New Roman"/>
              </a:rPr>
              <a:t>	</a:t>
            </a:r>
            <a:r>
              <a:rPr dirty="0" sz="1800">
                <a:latin typeface="Calibri"/>
                <a:cs typeface="Calibri"/>
              </a:rPr>
              <a:t>Feedback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forces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the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output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equal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to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the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input</a:t>
            </a:r>
            <a:endParaRPr sz="1800">
              <a:latin typeface="Calibri"/>
              <a:cs typeface="Calibri"/>
            </a:endParaRPr>
          </a:p>
          <a:p>
            <a:pPr marL="454659">
              <a:lnSpc>
                <a:spcPct val="100000"/>
              </a:lnSpc>
              <a:spcBef>
                <a:spcPts val="170"/>
              </a:spcBef>
              <a:tabLst>
                <a:tab pos="728345" algn="l"/>
              </a:tabLst>
            </a:pPr>
            <a:r>
              <a:rPr dirty="0" sz="1250" spc="-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250">
                <a:solidFill>
                  <a:srgbClr val="6E6E74"/>
                </a:solidFill>
                <a:latin typeface="Times New Roman"/>
                <a:cs typeface="Times New Roman"/>
              </a:rPr>
              <a:t>	</a:t>
            </a:r>
            <a:r>
              <a:rPr dirty="0" sz="1800" spc="-10">
                <a:latin typeface="Calibri"/>
                <a:cs typeface="Calibri"/>
              </a:rPr>
              <a:t>Input-to-</a:t>
            </a:r>
            <a:r>
              <a:rPr dirty="0" sz="1800">
                <a:latin typeface="Calibri"/>
                <a:cs typeface="Calibri"/>
              </a:rPr>
              <a:t>output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diode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drop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is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eliminated</a:t>
            </a:r>
            <a:endParaRPr sz="1800">
              <a:latin typeface="Calibri"/>
              <a:cs typeface="Calibri"/>
            </a:endParaRPr>
          </a:p>
          <a:p>
            <a:pPr marL="454659">
              <a:lnSpc>
                <a:spcPct val="100000"/>
              </a:lnSpc>
              <a:spcBef>
                <a:spcPts val="170"/>
              </a:spcBef>
              <a:tabLst>
                <a:tab pos="728345" algn="l"/>
              </a:tabLst>
            </a:pPr>
            <a:r>
              <a:rPr dirty="0" sz="1250" spc="-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250">
                <a:solidFill>
                  <a:srgbClr val="6E6E74"/>
                </a:solidFill>
                <a:latin typeface="Times New Roman"/>
                <a:cs typeface="Times New Roman"/>
              </a:rPr>
              <a:t>	</a:t>
            </a:r>
            <a:r>
              <a:rPr dirty="0" sz="1800" spc="-10">
                <a:latin typeface="Calibri"/>
                <a:cs typeface="Calibri"/>
              </a:rPr>
              <a:t>Negative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feedback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only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for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positive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inputs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614"/>
              </a:spcBef>
            </a:pPr>
            <a:endParaRPr sz="1800">
              <a:latin typeface="Calibri"/>
              <a:cs typeface="Calibri"/>
            </a:endParaRPr>
          </a:p>
          <a:p>
            <a:pPr marL="408305" indent="-319405">
              <a:lnSpc>
                <a:spcPct val="100000"/>
              </a:lnSpc>
              <a:buClr>
                <a:srgbClr val="A7B788"/>
              </a:buClr>
              <a:buSzPct val="60000"/>
              <a:buFont typeface="Wingdings"/>
              <a:buChar char=""/>
              <a:tabLst>
                <a:tab pos="408305" algn="l"/>
                <a:tab pos="1417320" algn="l"/>
              </a:tabLst>
            </a:pPr>
            <a:r>
              <a:rPr dirty="0" sz="2000">
                <a:latin typeface="Calibri"/>
                <a:cs typeface="Calibri"/>
              </a:rPr>
              <a:t>For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505">
                <a:latin typeface="Cambria Math"/>
                <a:cs typeface="Cambria Math"/>
              </a:rPr>
              <a:t>𝑣𝑣</a:t>
            </a:r>
            <a:r>
              <a:rPr dirty="0" baseline="-15325" sz="2175" spc="-757">
                <a:latin typeface="Cambria Math"/>
                <a:cs typeface="Cambria Math"/>
              </a:rPr>
              <a:t>𝑠𝑠</a:t>
            </a:r>
            <a:r>
              <a:rPr dirty="0" baseline="-15325" sz="2175" spc="217">
                <a:latin typeface="Cambria Math"/>
                <a:cs typeface="Cambria Math"/>
              </a:rPr>
              <a:t>  </a:t>
            </a:r>
            <a:r>
              <a:rPr dirty="0" sz="2000" spc="-430">
                <a:latin typeface="Cambria Math"/>
                <a:cs typeface="Cambria Math"/>
              </a:rPr>
              <a:t>𝑡𝑡</a:t>
            </a:r>
            <a:r>
              <a:rPr dirty="0" sz="2000">
                <a:latin typeface="Cambria Math"/>
                <a:cs typeface="Cambria Math"/>
              </a:rPr>
              <a:t>	≥</a:t>
            </a:r>
            <a:r>
              <a:rPr dirty="0" sz="2000" spc="105">
                <a:latin typeface="Cambria Math"/>
                <a:cs typeface="Cambria Math"/>
              </a:rPr>
              <a:t> </a:t>
            </a:r>
            <a:r>
              <a:rPr dirty="0" sz="2000">
                <a:latin typeface="Cambria Math"/>
                <a:cs typeface="Cambria Math"/>
              </a:rPr>
              <a:t>0</a:t>
            </a:r>
            <a:r>
              <a:rPr dirty="0" sz="2000" spc="-15">
                <a:latin typeface="Cambria Math"/>
                <a:cs typeface="Cambria Math"/>
              </a:rPr>
              <a:t> </a:t>
            </a:r>
            <a:r>
              <a:rPr dirty="0" sz="2000" spc="-434">
                <a:latin typeface="Cambria Math"/>
                <a:cs typeface="Cambria Math"/>
              </a:rPr>
              <a:t>𝑉𝑉</a:t>
            </a:r>
            <a:r>
              <a:rPr dirty="0" sz="2000" spc="-434">
                <a:latin typeface="Calibri"/>
                <a:cs typeface="Calibri"/>
              </a:rPr>
              <a:t>:</a:t>
            </a:r>
            <a:endParaRPr sz="2000">
              <a:latin typeface="Calibri"/>
              <a:cs typeface="Calibri"/>
            </a:endParaRPr>
          </a:p>
          <a:p>
            <a:pPr marL="454659">
              <a:lnSpc>
                <a:spcPct val="100000"/>
              </a:lnSpc>
              <a:spcBef>
                <a:spcPts val="175"/>
              </a:spcBef>
              <a:tabLst>
                <a:tab pos="728345" algn="l"/>
              </a:tabLst>
            </a:pPr>
            <a:r>
              <a:rPr dirty="0" sz="1250" spc="-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250">
                <a:solidFill>
                  <a:srgbClr val="6E6E74"/>
                </a:solidFill>
                <a:latin typeface="Times New Roman"/>
                <a:cs typeface="Times New Roman"/>
              </a:rPr>
              <a:t>	</a:t>
            </a:r>
            <a:r>
              <a:rPr dirty="0" sz="1800" spc="-10">
                <a:latin typeface="Calibri"/>
                <a:cs typeface="Calibri"/>
              </a:rPr>
              <a:t>Negative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feedback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path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exists</a:t>
            </a:r>
            <a:endParaRPr sz="1800">
              <a:latin typeface="Calibri"/>
              <a:cs typeface="Calibri"/>
            </a:endParaRPr>
          </a:p>
          <a:p>
            <a:pPr marL="454659">
              <a:lnSpc>
                <a:spcPct val="100000"/>
              </a:lnSpc>
              <a:spcBef>
                <a:spcPts val="170"/>
              </a:spcBef>
              <a:tabLst>
                <a:tab pos="728345" algn="l"/>
              </a:tabLst>
            </a:pPr>
            <a:r>
              <a:rPr dirty="0" sz="1250" spc="-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250">
                <a:solidFill>
                  <a:srgbClr val="6E6E74"/>
                </a:solidFill>
                <a:latin typeface="Times New Roman"/>
                <a:cs typeface="Times New Roman"/>
              </a:rPr>
              <a:t>	</a:t>
            </a:r>
            <a:r>
              <a:rPr dirty="0" sz="1800" spc="-10">
                <a:latin typeface="Calibri"/>
                <a:cs typeface="Calibri"/>
              </a:rPr>
              <a:t>Unity-</a:t>
            </a:r>
            <a:r>
              <a:rPr dirty="0" sz="1800">
                <a:latin typeface="Calibri"/>
                <a:cs typeface="Calibri"/>
              </a:rPr>
              <a:t>gain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buffer</a:t>
            </a:r>
            <a:endParaRPr sz="1800">
              <a:latin typeface="Calibri"/>
              <a:cs typeface="Calibri"/>
            </a:endParaRPr>
          </a:p>
          <a:p>
            <a:pPr marL="454659">
              <a:lnSpc>
                <a:spcPct val="100000"/>
              </a:lnSpc>
              <a:spcBef>
                <a:spcPts val="555"/>
              </a:spcBef>
              <a:tabLst>
                <a:tab pos="728345" algn="l"/>
              </a:tabLst>
            </a:pPr>
            <a:r>
              <a:rPr dirty="0" sz="1250" spc="-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250">
                <a:solidFill>
                  <a:srgbClr val="6E6E74"/>
                </a:solidFill>
                <a:latin typeface="Times New Roman"/>
                <a:cs typeface="Times New Roman"/>
              </a:rPr>
              <a:t>	</a:t>
            </a:r>
            <a:r>
              <a:rPr dirty="0" sz="1800" spc="-300">
                <a:latin typeface="Cambria Math"/>
                <a:cs typeface="Cambria Math"/>
              </a:rPr>
              <a:t>𝑣𝑣</a:t>
            </a:r>
            <a:r>
              <a:rPr dirty="0" baseline="-14957" sz="1950" spc="-450">
                <a:latin typeface="Cambria Math"/>
                <a:cs typeface="Cambria Math"/>
              </a:rPr>
              <a:t>𝑜𝑜</a:t>
            </a:r>
            <a:r>
              <a:rPr dirty="0" sz="1800" spc="-300">
                <a:latin typeface="Cambria Math"/>
                <a:cs typeface="Cambria Math"/>
              </a:rPr>
              <a:t>(𝑡𝑡)</a:t>
            </a:r>
            <a:r>
              <a:rPr dirty="0" sz="1800" spc="110">
                <a:latin typeface="Cambria Math"/>
                <a:cs typeface="Cambria Math"/>
              </a:rPr>
              <a:t> </a:t>
            </a:r>
            <a:r>
              <a:rPr dirty="0" sz="1800">
                <a:latin typeface="Cambria Math"/>
                <a:cs typeface="Cambria Math"/>
              </a:rPr>
              <a:t>=</a:t>
            </a:r>
            <a:r>
              <a:rPr dirty="0" sz="1800" spc="90">
                <a:latin typeface="Cambria Math"/>
                <a:cs typeface="Cambria Math"/>
              </a:rPr>
              <a:t> </a:t>
            </a:r>
            <a:r>
              <a:rPr dirty="0" sz="1800" spc="-310">
                <a:latin typeface="Cambria Math"/>
                <a:cs typeface="Cambria Math"/>
              </a:rPr>
              <a:t>𝑣𝑣</a:t>
            </a:r>
            <a:r>
              <a:rPr dirty="0" baseline="-14957" sz="1950" spc="-465">
                <a:latin typeface="Cambria Math"/>
                <a:cs typeface="Cambria Math"/>
              </a:rPr>
              <a:t>𝑠𝑠</a:t>
            </a:r>
            <a:r>
              <a:rPr dirty="0" sz="1800" spc="-310">
                <a:latin typeface="Cambria Math"/>
                <a:cs typeface="Cambria Math"/>
              </a:rPr>
              <a:t>(𝑡𝑡)</a:t>
            </a:r>
            <a:endParaRPr sz="18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739"/>
              </a:spcBef>
            </a:pPr>
            <a:endParaRPr sz="1800">
              <a:latin typeface="Cambria Math"/>
              <a:cs typeface="Cambria Math"/>
            </a:endParaRPr>
          </a:p>
          <a:p>
            <a:pPr marL="408305" indent="-319405">
              <a:lnSpc>
                <a:spcPct val="100000"/>
              </a:lnSpc>
              <a:buClr>
                <a:srgbClr val="A7B788"/>
              </a:buClr>
              <a:buSzPct val="60000"/>
              <a:buFont typeface="Wingdings"/>
              <a:buChar char=""/>
              <a:tabLst>
                <a:tab pos="408305" algn="l"/>
                <a:tab pos="1417320" algn="l"/>
              </a:tabLst>
            </a:pPr>
            <a:r>
              <a:rPr dirty="0" sz="2000">
                <a:latin typeface="Calibri"/>
                <a:cs typeface="Calibri"/>
              </a:rPr>
              <a:t>For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505">
                <a:latin typeface="Cambria Math"/>
                <a:cs typeface="Cambria Math"/>
              </a:rPr>
              <a:t>𝑣𝑣</a:t>
            </a:r>
            <a:r>
              <a:rPr dirty="0" baseline="-15325" sz="2175" spc="-757">
                <a:latin typeface="Cambria Math"/>
                <a:cs typeface="Cambria Math"/>
              </a:rPr>
              <a:t>𝑠𝑠</a:t>
            </a:r>
            <a:r>
              <a:rPr dirty="0" baseline="-15325" sz="2175" spc="217">
                <a:latin typeface="Cambria Math"/>
                <a:cs typeface="Cambria Math"/>
              </a:rPr>
              <a:t>  </a:t>
            </a:r>
            <a:r>
              <a:rPr dirty="0" sz="2000" spc="-430">
                <a:latin typeface="Cambria Math"/>
                <a:cs typeface="Cambria Math"/>
              </a:rPr>
              <a:t>𝑡𝑡</a:t>
            </a:r>
            <a:r>
              <a:rPr dirty="0" sz="2000">
                <a:latin typeface="Cambria Math"/>
                <a:cs typeface="Cambria Math"/>
              </a:rPr>
              <a:t>	≤</a:t>
            </a:r>
            <a:r>
              <a:rPr dirty="0" sz="2000" spc="105">
                <a:latin typeface="Cambria Math"/>
                <a:cs typeface="Cambria Math"/>
              </a:rPr>
              <a:t> </a:t>
            </a:r>
            <a:r>
              <a:rPr dirty="0" sz="2000">
                <a:latin typeface="Cambria Math"/>
                <a:cs typeface="Cambria Math"/>
              </a:rPr>
              <a:t>0</a:t>
            </a:r>
            <a:r>
              <a:rPr dirty="0" sz="2000" spc="-15">
                <a:latin typeface="Cambria Math"/>
                <a:cs typeface="Cambria Math"/>
              </a:rPr>
              <a:t> </a:t>
            </a:r>
            <a:r>
              <a:rPr dirty="0" sz="2000" spc="-434">
                <a:latin typeface="Cambria Math"/>
                <a:cs typeface="Cambria Math"/>
              </a:rPr>
              <a:t>𝑉𝑉</a:t>
            </a:r>
            <a:r>
              <a:rPr dirty="0" sz="2000" spc="-434">
                <a:latin typeface="Calibri"/>
                <a:cs typeface="Calibri"/>
              </a:rPr>
              <a:t>:</a:t>
            </a:r>
            <a:endParaRPr sz="2000">
              <a:latin typeface="Calibri"/>
              <a:cs typeface="Calibri"/>
            </a:endParaRPr>
          </a:p>
          <a:p>
            <a:pPr marL="454659">
              <a:lnSpc>
                <a:spcPct val="100000"/>
              </a:lnSpc>
              <a:spcBef>
                <a:spcPts val="180"/>
              </a:spcBef>
              <a:tabLst>
                <a:tab pos="728345" algn="l"/>
              </a:tabLst>
            </a:pPr>
            <a:r>
              <a:rPr dirty="0" sz="1250" spc="-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250">
                <a:solidFill>
                  <a:srgbClr val="6E6E74"/>
                </a:solidFill>
                <a:latin typeface="Times New Roman"/>
                <a:cs typeface="Times New Roman"/>
              </a:rPr>
              <a:t>	</a:t>
            </a:r>
            <a:r>
              <a:rPr dirty="0" sz="1800">
                <a:latin typeface="Calibri"/>
                <a:cs typeface="Calibri"/>
              </a:rPr>
              <a:t>No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feedback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–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output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saturates</a:t>
            </a:r>
            <a:endParaRPr sz="1800">
              <a:latin typeface="Calibri"/>
              <a:cs typeface="Calibri"/>
            </a:endParaRPr>
          </a:p>
          <a:p>
            <a:pPr marL="454659">
              <a:lnSpc>
                <a:spcPct val="100000"/>
              </a:lnSpc>
              <a:spcBef>
                <a:spcPts val="165"/>
              </a:spcBef>
              <a:tabLst>
                <a:tab pos="728345" algn="l"/>
                <a:tab pos="1270000" algn="l"/>
              </a:tabLst>
            </a:pPr>
            <a:r>
              <a:rPr dirty="0" sz="1250" spc="-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250">
                <a:solidFill>
                  <a:srgbClr val="6E6E74"/>
                </a:solidFill>
                <a:latin typeface="Times New Roman"/>
                <a:cs typeface="Times New Roman"/>
              </a:rPr>
              <a:t>	</a:t>
            </a:r>
            <a:r>
              <a:rPr dirty="0" sz="1800" spc="-450">
                <a:latin typeface="Cambria Math"/>
                <a:cs typeface="Cambria Math"/>
              </a:rPr>
              <a:t>𝑣𝑣</a:t>
            </a:r>
            <a:r>
              <a:rPr dirty="0" baseline="-14957" sz="1950" spc="-675">
                <a:latin typeface="Cambria Math"/>
                <a:cs typeface="Cambria Math"/>
              </a:rPr>
              <a:t>𝑜𝑜</a:t>
            </a:r>
            <a:r>
              <a:rPr dirty="0" baseline="-14957" sz="1950" spc="202">
                <a:latin typeface="Cambria Math"/>
                <a:cs typeface="Cambria Math"/>
              </a:rPr>
              <a:t>  </a:t>
            </a:r>
            <a:r>
              <a:rPr dirty="0" sz="1800" spc="-50">
                <a:latin typeface="Cambria Math"/>
                <a:cs typeface="Cambria Math"/>
              </a:rPr>
              <a:t>t</a:t>
            </a:r>
            <a:r>
              <a:rPr dirty="0" sz="1800">
                <a:latin typeface="Cambria Math"/>
                <a:cs typeface="Cambria Math"/>
              </a:rPr>
              <a:t>	</a:t>
            </a:r>
            <a:r>
              <a:rPr dirty="0" sz="1800">
                <a:latin typeface="Calibri"/>
                <a:cs typeface="Calibri"/>
              </a:rPr>
              <a:t>pulled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to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ground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by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resistor</a:t>
            </a:r>
            <a:endParaRPr sz="1800">
              <a:latin typeface="Calibri"/>
              <a:cs typeface="Calibri"/>
            </a:endParaRPr>
          </a:p>
          <a:p>
            <a:pPr marL="454659">
              <a:lnSpc>
                <a:spcPct val="100000"/>
              </a:lnSpc>
              <a:spcBef>
                <a:spcPts val="565"/>
              </a:spcBef>
              <a:tabLst>
                <a:tab pos="728345" algn="l"/>
                <a:tab pos="1299845" algn="l"/>
              </a:tabLst>
            </a:pPr>
            <a:r>
              <a:rPr dirty="0" sz="1250" spc="-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250">
                <a:solidFill>
                  <a:srgbClr val="6E6E74"/>
                </a:solidFill>
                <a:latin typeface="Times New Roman"/>
                <a:cs typeface="Times New Roman"/>
              </a:rPr>
              <a:t>	</a:t>
            </a:r>
            <a:r>
              <a:rPr dirty="0" sz="1800" spc="-450">
                <a:latin typeface="Cambria Math"/>
                <a:cs typeface="Cambria Math"/>
              </a:rPr>
              <a:t>𝑣𝑣</a:t>
            </a:r>
            <a:r>
              <a:rPr dirty="0" baseline="-14957" sz="1950" spc="-675">
                <a:latin typeface="Cambria Math"/>
                <a:cs typeface="Cambria Math"/>
              </a:rPr>
              <a:t>𝑜𝑜</a:t>
            </a:r>
            <a:r>
              <a:rPr dirty="0" baseline="-14957" sz="1950" spc="202">
                <a:latin typeface="Cambria Math"/>
                <a:cs typeface="Cambria Math"/>
              </a:rPr>
              <a:t>  </a:t>
            </a:r>
            <a:r>
              <a:rPr dirty="0" sz="1800" spc="-390">
                <a:latin typeface="Cambria Math"/>
                <a:cs typeface="Cambria Math"/>
              </a:rPr>
              <a:t>𝑡𝑡</a:t>
            </a:r>
            <a:r>
              <a:rPr dirty="0" sz="1800">
                <a:latin typeface="Cambria Math"/>
                <a:cs typeface="Cambria Math"/>
              </a:rPr>
              <a:t>	=</a:t>
            </a:r>
            <a:r>
              <a:rPr dirty="0" sz="1800" spc="90">
                <a:latin typeface="Cambria Math"/>
                <a:cs typeface="Cambria Math"/>
              </a:rPr>
              <a:t> </a:t>
            </a:r>
            <a:r>
              <a:rPr dirty="0" sz="1800">
                <a:latin typeface="Cambria Math"/>
                <a:cs typeface="Cambria Math"/>
              </a:rPr>
              <a:t>0</a:t>
            </a:r>
            <a:r>
              <a:rPr dirty="0" sz="1800" spc="-5">
                <a:latin typeface="Cambria Math"/>
                <a:cs typeface="Cambria Math"/>
              </a:rPr>
              <a:t> </a:t>
            </a:r>
            <a:r>
              <a:rPr dirty="0" sz="1800" spc="-590">
                <a:latin typeface="Cambria Math"/>
                <a:cs typeface="Cambria Math"/>
              </a:rPr>
              <a:t>𝑉𝑉</a:t>
            </a:r>
            <a:endParaRPr sz="1800">
              <a:latin typeface="Cambria Math"/>
              <a:cs typeface="Cambria Math"/>
            </a:endParaRPr>
          </a:p>
        </p:txBody>
      </p:sp>
      <p:pic>
        <p:nvPicPr>
          <p:cNvPr id="9" name="object 9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172200" y="1371600"/>
            <a:ext cx="2368794" cy="1460753"/>
          </a:xfrm>
          <a:prstGeom prst="rect">
            <a:avLst/>
          </a:prstGeom>
        </p:spPr>
      </p:pic>
      <p:pic>
        <p:nvPicPr>
          <p:cNvPr id="10" name="object 10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172200" y="3183635"/>
            <a:ext cx="2360149" cy="1461515"/>
          </a:xfrm>
          <a:prstGeom prst="rect">
            <a:avLst/>
          </a:prstGeom>
        </p:spPr>
      </p:pic>
      <p:pic>
        <p:nvPicPr>
          <p:cNvPr id="11" name="object 11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172200" y="4995671"/>
            <a:ext cx="2368794" cy="1461515"/>
          </a:xfrm>
          <a:prstGeom prst="rect">
            <a:avLst/>
          </a:prstGeom>
        </p:spPr>
      </p:pic>
      <p:sp>
        <p:nvSpPr>
          <p:cNvPr id="12" name="object 12" descr=""/>
          <p:cNvSpPr/>
          <p:nvPr/>
        </p:nvSpPr>
        <p:spPr>
          <a:xfrm>
            <a:off x="609980" y="297218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 h="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19050">
            <a:solidFill>
              <a:srgbClr val="6E6E7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609980" y="480098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 h="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19050">
            <a:solidFill>
              <a:srgbClr val="6E6E7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15" name="object 1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1600200"/>
            <a:ext cx="7772400" cy="990600"/>
          </a:xfrm>
          <a:prstGeom prst="rect"/>
          <a:solidFill>
            <a:srgbClr val="6E6E74"/>
          </a:solidFill>
        </p:spPr>
        <p:txBody>
          <a:bodyPr wrap="square" lIns="0" tIns="19177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1510"/>
              </a:spcBef>
            </a:pPr>
            <a:r>
              <a:rPr dirty="0">
                <a:solidFill>
                  <a:srgbClr val="FFFFFF"/>
                </a:solidFill>
              </a:rPr>
              <a:t>Smoothing</a:t>
            </a:r>
            <a:r>
              <a:rPr dirty="0" spc="-100">
                <a:solidFill>
                  <a:srgbClr val="FFFFFF"/>
                </a:solidFill>
              </a:rPr>
              <a:t> </a:t>
            </a:r>
            <a:r>
              <a:rPr dirty="0" spc="-10">
                <a:solidFill>
                  <a:srgbClr val="FFFFFF"/>
                </a:solidFill>
              </a:rPr>
              <a:t>Capacitors</a:t>
            </a:r>
            <a:r>
              <a:rPr dirty="0" spc="-9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&amp;</a:t>
            </a:r>
            <a:r>
              <a:rPr dirty="0" spc="-95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Peak</a:t>
            </a:r>
            <a:r>
              <a:rPr dirty="0" spc="-95">
                <a:solidFill>
                  <a:srgbClr val="FFFFFF"/>
                </a:solidFill>
              </a:rPr>
              <a:t> </a:t>
            </a:r>
            <a:r>
              <a:rPr dirty="0" spc="-10">
                <a:solidFill>
                  <a:srgbClr val="FFFFFF"/>
                </a:solidFill>
              </a:rPr>
              <a:t>Detectors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30035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365"/>
              </a:spcBef>
            </a:pPr>
            <a:r>
              <a:rPr dirty="0" sz="2400" spc="-25" b="1">
                <a:solidFill>
                  <a:srgbClr val="FFFFFF"/>
                </a:solidFill>
                <a:latin typeface="Calibri"/>
                <a:cs typeface="Calibri"/>
              </a:rPr>
              <a:t>49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685800" y="1310639"/>
          <a:ext cx="5867400" cy="50126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/>
              </a:tblGrid>
              <a:tr h="1050925">
                <a:tc>
                  <a:txBody>
                    <a:bodyPr/>
                    <a:lstStyle/>
                    <a:p>
                      <a:pPr marL="487045" indent="-319405">
                        <a:lnSpc>
                          <a:spcPct val="100000"/>
                        </a:lnSpc>
                        <a:spcBef>
                          <a:spcPts val="280"/>
                        </a:spcBef>
                        <a:buClr>
                          <a:srgbClr val="A7B788"/>
                        </a:buClr>
                        <a:buSzPct val="60000"/>
                        <a:buFont typeface="Wingdings"/>
                        <a:buChar char=""/>
                        <a:tabLst>
                          <a:tab pos="487045" algn="l"/>
                        </a:tabLst>
                      </a:pPr>
                      <a:r>
                        <a:rPr dirty="0" sz="2000" b="1" i="1">
                          <a:latin typeface="Calibri"/>
                          <a:cs typeface="Calibri"/>
                        </a:rPr>
                        <a:t>Section</a:t>
                      </a:r>
                      <a:r>
                        <a:rPr dirty="0" sz="2000" spc="-3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b="1" i="1">
                          <a:latin typeface="Calibri"/>
                          <a:cs typeface="Calibri"/>
                        </a:rPr>
                        <a:t>1:</a:t>
                      </a:r>
                      <a:r>
                        <a:rPr dirty="0" sz="2000" spc="-2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10" b="1" i="1">
                          <a:latin typeface="Calibri"/>
                          <a:cs typeface="Calibri"/>
                        </a:rPr>
                        <a:t>Diodes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533400">
                        <a:lnSpc>
                          <a:spcPct val="100000"/>
                        </a:lnSpc>
                        <a:spcBef>
                          <a:spcPts val="175"/>
                        </a:spcBef>
                        <a:tabLst>
                          <a:tab pos="807085" algn="l"/>
                        </a:tabLst>
                      </a:pPr>
                      <a:r>
                        <a:rPr dirty="0" sz="1250" spc="-50">
                          <a:solidFill>
                            <a:srgbClr val="6E6E74"/>
                          </a:solidFill>
                          <a:latin typeface="Wingdings 2"/>
                          <a:cs typeface="Wingdings 2"/>
                        </a:rPr>
                        <a:t></a:t>
                      </a:r>
                      <a:r>
                        <a:rPr dirty="0" sz="1250">
                          <a:solidFill>
                            <a:srgbClr val="6E6E74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Introduction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semiconductors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533400">
                        <a:lnSpc>
                          <a:spcPct val="100000"/>
                        </a:lnSpc>
                        <a:spcBef>
                          <a:spcPts val="170"/>
                        </a:spcBef>
                        <a:tabLst>
                          <a:tab pos="807085" algn="l"/>
                        </a:tabLst>
                      </a:pPr>
                      <a:r>
                        <a:rPr dirty="0" sz="1250" spc="-50">
                          <a:solidFill>
                            <a:srgbClr val="6E6E74"/>
                          </a:solidFill>
                          <a:latin typeface="Wingdings 2"/>
                          <a:cs typeface="Wingdings 2"/>
                        </a:rPr>
                        <a:t></a:t>
                      </a:r>
                      <a:r>
                        <a:rPr dirty="0" sz="1250">
                          <a:solidFill>
                            <a:srgbClr val="6E6E74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Rectifier</a:t>
                      </a:r>
                      <a:r>
                        <a:rPr dirty="0" sz="18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circuits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solidFill>
                      <a:srgbClr val="C5C5C7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487045" indent="-319405">
                        <a:lnSpc>
                          <a:spcPct val="100000"/>
                        </a:lnSpc>
                        <a:spcBef>
                          <a:spcPts val="475"/>
                        </a:spcBef>
                        <a:buClr>
                          <a:srgbClr val="A7B788"/>
                        </a:buClr>
                        <a:buSzPct val="60000"/>
                        <a:buFont typeface="Wingdings"/>
                        <a:buChar char=""/>
                        <a:tabLst>
                          <a:tab pos="487045" algn="l"/>
                        </a:tabLst>
                      </a:pPr>
                      <a:r>
                        <a:rPr dirty="0" sz="2000" b="1">
                          <a:latin typeface="Calibri"/>
                          <a:cs typeface="Calibri"/>
                        </a:rPr>
                        <a:t>Section</a:t>
                      </a:r>
                      <a:r>
                        <a:rPr dirty="0" sz="20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b="1">
                          <a:latin typeface="Calibri"/>
                          <a:cs typeface="Calibri"/>
                        </a:rPr>
                        <a:t>2:</a:t>
                      </a:r>
                      <a:r>
                        <a:rPr dirty="0" sz="20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b="1" i="1">
                          <a:latin typeface="Calibri"/>
                          <a:cs typeface="Calibri"/>
                        </a:rPr>
                        <a:t>Bipolar</a:t>
                      </a:r>
                      <a:r>
                        <a:rPr dirty="0" sz="2000" spc="-5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b="1" i="1">
                          <a:latin typeface="Calibri"/>
                          <a:cs typeface="Calibri"/>
                        </a:rPr>
                        <a:t>Junction</a:t>
                      </a:r>
                      <a:r>
                        <a:rPr dirty="0" sz="2000" spc="-5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10" b="1" i="1">
                          <a:latin typeface="Calibri"/>
                          <a:cs typeface="Calibri"/>
                        </a:rPr>
                        <a:t>Transistors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533400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807085" algn="l"/>
                        </a:tabLst>
                      </a:pPr>
                      <a:r>
                        <a:rPr dirty="0" sz="1250" spc="-50">
                          <a:solidFill>
                            <a:srgbClr val="6E6E74"/>
                          </a:solidFill>
                          <a:latin typeface="Wingdings 2"/>
                          <a:cs typeface="Wingdings 2"/>
                        </a:rPr>
                        <a:t></a:t>
                      </a:r>
                      <a:r>
                        <a:rPr dirty="0" sz="1250">
                          <a:solidFill>
                            <a:srgbClr val="6E6E74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Device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characteristics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models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60325">
                    <a:solidFill>
                      <a:srgbClr val="E4DFD5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487045" indent="-319405">
                        <a:lnSpc>
                          <a:spcPct val="100000"/>
                        </a:lnSpc>
                        <a:spcBef>
                          <a:spcPts val="620"/>
                        </a:spcBef>
                        <a:buClr>
                          <a:srgbClr val="A7B788"/>
                        </a:buClr>
                        <a:buSzPct val="60000"/>
                        <a:buFont typeface="Wingdings"/>
                        <a:buChar char=""/>
                        <a:tabLst>
                          <a:tab pos="487045" algn="l"/>
                        </a:tabLst>
                      </a:pPr>
                      <a:r>
                        <a:rPr dirty="0" sz="2000" b="1">
                          <a:latin typeface="Calibri"/>
                          <a:cs typeface="Calibri"/>
                        </a:rPr>
                        <a:t>Section</a:t>
                      </a:r>
                      <a:r>
                        <a:rPr dirty="0" sz="20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b="1">
                          <a:latin typeface="Calibri"/>
                          <a:cs typeface="Calibri"/>
                        </a:rPr>
                        <a:t>3:</a:t>
                      </a:r>
                      <a:r>
                        <a:rPr dirty="0" sz="200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b="1" i="1">
                          <a:latin typeface="Calibri"/>
                          <a:cs typeface="Calibri"/>
                        </a:rPr>
                        <a:t>BJT</a:t>
                      </a:r>
                      <a:r>
                        <a:rPr dirty="0" sz="2000" spc="-3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10" b="1" i="1">
                          <a:latin typeface="Calibri"/>
                          <a:cs typeface="Calibri"/>
                        </a:rPr>
                        <a:t>Amplifiers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533400">
                        <a:lnSpc>
                          <a:spcPct val="100000"/>
                        </a:lnSpc>
                        <a:spcBef>
                          <a:spcPts val="175"/>
                        </a:spcBef>
                        <a:tabLst>
                          <a:tab pos="807085" algn="l"/>
                        </a:tabLst>
                      </a:pPr>
                      <a:r>
                        <a:rPr dirty="0" sz="1250" spc="-50">
                          <a:solidFill>
                            <a:srgbClr val="6E6E74"/>
                          </a:solidFill>
                          <a:latin typeface="Wingdings 2"/>
                          <a:cs typeface="Wingdings 2"/>
                        </a:rPr>
                        <a:t></a:t>
                      </a:r>
                      <a:r>
                        <a:rPr dirty="0" sz="1250">
                          <a:solidFill>
                            <a:srgbClr val="6E6E74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Various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amplifier</a:t>
                      </a:r>
                      <a:r>
                        <a:rPr dirty="0" sz="18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circuits</a:t>
                      </a:r>
                      <a:r>
                        <a:rPr dirty="0" sz="18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using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BJTs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78740">
                    <a:solidFill>
                      <a:srgbClr val="C5C5C7"/>
                    </a:solidFill>
                  </a:tcPr>
                </a:tc>
              </a:tr>
              <a:tr h="763270">
                <a:tc>
                  <a:txBody>
                    <a:bodyPr/>
                    <a:lstStyle/>
                    <a:p>
                      <a:pPr marL="487045" indent="-319405">
                        <a:lnSpc>
                          <a:spcPct val="100000"/>
                        </a:lnSpc>
                        <a:spcBef>
                          <a:spcPts val="770"/>
                        </a:spcBef>
                        <a:buClr>
                          <a:srgbClr val="A7B788"/>
                        </a:buClr>
                        <a:buSzPct val="60000"/>
                        <a:buFont typeface="Wingdings"/>
                        <a:buChar char=""/>
                        <a:tabLst>
                          <a:tab pos="487045" algn="l"/>
                        </a:tabLst>
                      </a:pPr>
                      <a:r>
                        <a:rPr dirty="0" sz="2000" b="1">
                          <a:latin typeface="Calibri"/>
                          <a:cs typeface="Calibri"/>
                        </a:rPr>
                        <a:t>Section</a:t>
                      </a:r>
                      <a:r>
                        <a:rPr dirty="0" sz="20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b="1">
                          <a:latin typeface="Calibri"/>
                          <a:cs typeface="Calibri"/>
                        </a:rPr>
                        <a:t>4:</a:t>
                      </a:r>
                      <a:r>
                        <a:rPr dirty="0" sz="200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10" b="1" i="1">
                          <a:latin typeface="Calibri"/>
                          <a:cs typeface="Calibri"/>
                        </a:rPr>
                        <a:t>MOSFETs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533400">
                        <a:lnSpc>
                          <a:spcPct val="100000"/>
                        </a:lnSpc>
                        <a:spcBef>
                          <a:spcPts val="175"/>
                        </a:spcBef>
                        <a:tabLst>
                          <a:tab pos="807085" algn="l"/>
                        </a:tabLst>
                      </a:pPr>
                      <a:r>
                        <a:rPr dirty="0" sz="1250" spc="-50">
                          <a:solidFill>
                            <a:srgbClr val="6E6E74"/>
                          </a:solidFill>
                          <a:latin typeface="Wingdings 2"/>
                          <a:cs typeface="Wingdings 2"/>
                        </a:rPr>
                        <a:t></a:t>
                      </a:r>
                      <a:r>
                        <a:rPr dirty="0" sz="1250">
                          <a:solidFill>
                            <a:srgbClr val="6E6E74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Device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characteristics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models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97790">
                    <a:solidFill>
                      <a:srgbClr val="E4DFD5"/>
                    </a:solidFill>
                  </a:tcPr>
                </a:tc>
              </a:tr>
              <a:tr h="836294">
                <a:tc>
                  <a:txBody>
                    <a:bodyPr/>
                    <a:lstStyle/>
                    <a:p>
                      <a:pPr marL="487045" indent="-319405">
                        <a:lnSpc>
                          <a:spcPct val="100000"/>
                        </a:lnSpc>
                        <a:spcBef>
                          <a:spcPts val="910"/>
                        </a:spcBef>
                        <a:buClr>
                          <a:srgbClr val="A7B788"/>
                        </a:buClr>
                        <a:buSzPct val="60000"/>
                        <a:buFont typeface="Wingdings"/>
                        <a:buChar char=""/>
                        <a:tabLst>
                          <a:tab pos="487045" algn="l"/>
                        </a:tabLst>
                      </a:pPr>
                      <a:r>
                        <a:rPr dirty="0" sz="2000" b="1">
                          <a:latin typeface="Calibri"/>
                          <a:cs typeface="Calibri"/>
                        </a:rPr>
                        <a:t>Section</a:t>
                      </a:r>
                      <a:r>
                        <a:rPr dirty="0" sz="20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b="1">
                          <a:latin typeface="Calibri"/>
                          <a:cs typeface="Calibri"/>
                        </a:rPr>
                        <a:t>5:</a:t>
                      </a:r>
                      <a:r>
                        <a:rPr dirty="0" sz="2000" spc="-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b="1" i="1">
                          <a:latin typeface="Calibri"/>
                          <a:cs typeface="Calibri"/>
                        </a:rPr>
                        <a:t>MOSFET</a:t>
                      </a:r>
                      <a:r>
                        <a:rPr dirty="0" sz="2000" spc="-5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10" b="1" i="1">
                          <a:latin typeface="Calibri"/>
                          <a:cs typeface="Calibri"/>
                        </a:rPr>
                        <a:t>Amplifiers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533400">
                        <a:lnSpc>
                          <a:spcPct val="100000"/>
                        </a:lnSpc>
                        <a:spcBef>
                          <a:spcPts val="175"/>
                        </a:spcBef>
                        <a:tabLst>
                          <a:tab pos="807085" algn="l"/>
                        </a:tabLst>
                      </a:pPr>
                      <a:r>
                        <a:rPr dirty="0" sz="1250" spc="-50">
                          <a:solidFill>
                            <a:srgbClr val="6E6E74"/>
                          </a:solidFill>
                          <a:latin typeface="Wingdings 2"/>
                          <a:cs typeface="Wingdings 2"/>
                        </a:rPr>
                        <a:t></a:t>
                      </a:r>
                      <a:r>
                        <a:rPr dirty="0" sz="1250">
                          <a:solidFill>
                            <a:srgbClr val="6E6E74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Various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amplifier</a:t>
                      </a:r>
                      <a:r>
                        <a:rPr dirty="0" sz="18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circuits</a:t>
                      </a:r>
                      <a:r>
                        <a:rPr dirty="0" sz="18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using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MOSFETs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15570">
                    <a:solidFill>
                      <a:srgbClr val="C5C5C7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487045" indent="-319405">
                        <a:lnSpc>
                          <a:spcPct val="100000"/>
                        </a:lnSpc>
                        <a:spcBef>
                          <a:spcPts val="465"/>
                        </a:spcBef>
                        <a:buClr>
                          <a:srgbClr val="A7B788"/>
                        </a:buClr>
                        <a:buSzPct val="60000"/>
                        <a:buFont typeface="Wingdings"/>
                        <a:buChar char=""/>
                        <a:tabLst>
                          <a:tab pos="487045" algn="l"/>
                        </a:tabLst>
                      </a:pPr>
                      <a:r>
                        <a:rPr dirty="0" sz="2000" b="1">
                          <a:latin typeface="Calibri"/>
                          <a:cs typeface="Calibri"/>
                        </a:rPr>
                        <a:t>Section</a:t>
                      </a:r>
                      <a:r>
                        <a:rPr dirty="0" sz="20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b="1">
                          <a:latin typeface="Calibri"/>
                          <a:cs typeface="Calibri"/>
                        </a:rPr>
                        <a:t>6:</a:t>
                      </a:r>
                      <a:r>
                        <a:rPr dirty="0" sz="20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10" b="1" i="1">
                          <a:latin typeface="Calibri"/>
                          <a:cs typeface="Calibri"/>
                        </a:rPr>
                        <a:t>Integrated</a:t>
                      </a:r>
                      <a:r>
                        <a:rPr dirty="0" sz="2000" spc="-4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b="1" i="1">
                          <a:latin typeface="Calibri"/>
                          <a:cs typeface="Calibri"/>
                        </a:rPr>
                        <a:t>Circuit</a:t>
                      </a:r>
                      <a:r>
                        <a:rPr dirty="0" sz="2000" spc="-5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b="1" i="1">
                          <a:latin typeface="Calibri"/>
                          <a:cs typeface="Calibri"/>
                        </a:rPr>
                        <a:t>Building</a:t>
                      </a:r>
                      <a:r>
                        <a:rPr dirty="0" sz="2000" spc="-5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10" b="1" i="1">
                          <a:latin typeface="Calibri"/>
                          <a:cs typeface="Calibri"/>
                        </a:rPr>
                        <a:t>Blocks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533400">
                        <a:lnSpc>
                          <a:spcPct val="100000"/>
                        </a:lnSpc>
                        <a:spcBef>
                          <a:spcPts val="175"/>
                        </a:spcBef>
                        <a:tabLst>
                          <a:tab pos="807085" algn="l"/>
                        </a:tabLst>
                      </a:pPr>
                      <a:r>
                        <a:rPr dirty="0" sz="1250" spc="-50">
                          <a:solidFill>
                            <a:srgbClr val="6E6E74"/>
                          </a:solidFill>
                          <a:latin typeface="Wingdings 2"/>
                          <a:cs typeface="Wingdings 2"/>
                        </a:rPr>
                        <a:t></a:t>
                      </a:r>
                      <a:r>
                        <a:rPr dirty="0" sz="1250">
                          <a:solidFill>
                            <a:srgbClr val="6E6E74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Intro</a:t>
                      </a:r>
                      <a:r>
                        <a:rPr dirty="0" sz="18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basic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components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integrated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circuits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59055">
                    <a:solidFill>
                      <a:srgbClr val="E4DFD5"/>
                    </a:solidFill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6" name="object 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50" b="1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Course</a:t>
            </a:r>
            <a:r>
              <a:rPr dirty="0" sz="4000" spc="-160"/>
              <a:t> </a:t>
            </a:r>
            <a:r>
              <a:rPr dirty="0" sz="4000" spc="-10"/>
              <a:t>Overview</a:t>
            </a:r>
            <a:endParaRPr sz="400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50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Smoothing</a:t>
            </a:r>
            <a:r>
              <a:rPr dirty="0" sz="4000" spc="-114"/>
              <a:t> </a:t>
            </a:r>
            <a:r>
              <a:rPr dirty="0" sz="4000" spc="-10"/>
              <a:t>Capacitors</a:t>
            </a:r>
            <a:endParaRPr sz="4000"/>
          </a:p>
        </p:txBody>
      </p:sp>
      <p:sp>
        <p:nvSpPr>
          <p:cNvPr id="4" name="object 4" descr=""/>
          <p:cNvSpPr txBox="1"/>
          <p:nvPr/>
        </p:nvSpPr>
        <p:spPr>
          <a:xfrm>
            <a:off x="535940" y="1239266"/>
            <a:ext cx="7739380" cy="105791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332740" marR="5080" indent="-320040">
              <a:lnSpc>
                <a:spcPct val="80000"/>
              </a:lnSpc>
              <a:spcBef>
                <a:spcPts val="70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32740" algn="l"/>
              </a:tabLst>
            </a:pPr>
            <a:r>
              <a:rPr dirty="0" sz="2500">
                <a:latin typeface="Calibri"/>
                <a:cs typeface="Calibri"/>
              </a:rPr>
              <a:t>If</a:t>
            </a:r>
            <a:r>
              <a:rPr dirty="0" sz="2500" spc="-3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our</a:t>
            </a:r>
            <a:r>
              <a:rPr dirty="0" sz="2500" spc="-2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goal</a:t>
            </a:r>
            <a:r>
              <a:rPr dirty="0" sz="2500" spc="-3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is</a:t>
            </a:r>
            <a:r>
              <a:rPr dirty="0" sz="2500" spc="-25">
                <a:latin typeface="Calibri"/>
                <a:cs typeface="Calibri"/>
              </a:rPr>
              <a:t> </a:t>
            </a:r>
            <a:r>
              <a:rPr dirty="0" sz="2500" spc="-20" b="1" i="1">
                <a:latin typeface="Calibri"/>
                <a:cs typeface="Calibri"/>
              </a:rPr>
              <a:t>AC-to-</a:t>
            </a:r>
            <a:r>
              <a:rPr dirty="0" sz="2500" b="1" i="1">
                <a:latin typeface="Calibri"/>
                <a:cs typeface="Calibri"/>
              </a:rPr>
              <a:t>DC</a:t>
            </a:r>
            <a:r>
              <a:rPr dirty="0" sz="2500" spc="-40" b="1" i="1">
                <a:latin typeface="Calibri"/>
                <a:cs typeface="Calibri"/>
              </a:rPr>
              <a:t> </a:t>
            </a:r>
            <a:r>
              <a:rPr dirty="0" sz="2500" spc="-10" b="1" i="1">
                <a:latin typeface="Calibri"/>
                <a:cs typeface="Calibri"/>
              </a:rPr>
              <a:t>conversion</a:t>
            </a:r>
            <a:r>
              <a:rPr dirty="0" sz="2500" spc="-10">
                <a:latin typeface="Calibri"/>
                <a:cs typeface="Calibri"/>
              </a:rPr>
              <a:t>,</a:t>
            </a:r>
            <a:r>
              <a:rPr dirty="0" sz="2500" spc="-40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rectification</a:t>
            </a:r>
            <a:r>
              <a:rPr dirty="0" sz="2500" spc="-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is</a:t>
            </a:r>
            <a:r>
              <a:rPr dirty="0" sz="2500" spc="-2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only</a:t>
            </a:r>
            <a:r>
              <a:rPr dirty="0" sz="2500" spc="-25">
                <a:latin typeface="Calibri"/>
                <a:cs typeface="Calibri"/>
              </a:rPr>
              <a:t> the </a:t>
            </a:r>
            <a:r>
              <a:rPr dirty="0" sz="2500">
                <a:latin typeface="Calibri"/>
                <a:cs typeface="Calibri"/>
              </a:rPr>
              <a:t>first</a:t>
            </a:r>
            <a:r>
              <a:rPr dirty="0" sz="2500" spc="-100">
                <a:latin typeface="Calibri"/>
                <a:cs typeface="Calibri"/>
              </a:rPr>
              <a:t> </a:t>
            </a:r>
            <a:r>
              <a:rPr dirty="0" sz="2500" spc="-20">
                <a:latin typeface="Calibri"/>
                <a:cs typeface="Calibri"/>
              </a:rPr>
              <a:t>step</a:t>
            </a:r>
            <a:endParaRPr sz="25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85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4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latin typeface="Calibri"/>
                <a:cs typeface="Calibri"/>
              </a:rPr>
              <a:t>Rectified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output</a:t>
            </a:r>
            <a:r>
              <a:rPr dirty="0" sz="2200" spc="-5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is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positive,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but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far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from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 spc="-25">
                <a:latin typeface="Calibri"/>
                <a:cs typeface="Calibri"/>
              </a:rPr>
              <a:t>DC</a:t>
            </a:r>
            <a:endParaRPr sz="22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8320" y="2286000"/>
            <a:ext cx="5456681" cy="1676399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6815167" y="3509820"/>
            <a:ext cx="41211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-10">
                <a:latin typeface="Calibri"/>
                <a:cs typeface="Calibri"/>
              </a:rPr>
              <a:t>Sedra/Smith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9" name="object 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  <p:sp>
        <p:nvSpPr>
          <p:cNvPr id="7" name="object 7" descr=""/>
          <p:cNvSpPr txBox="1"/>
          <p:nvPr/>
        </p:nvSpPr>
        <p:spPr>
          <a:xfrm>
            <a:off x="535940" y="4058666"/>
            <a:ext cx="7752715" cy="2292985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332740" marR="5080" indent="-320040">
              <a:lnSpc>
                <a:spcPct val="80000"/>
              </a:lnSpc>
              <a:spcBef>
                <a:spcPts val="70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32740" algn="l"/>
              </a:tabLst>
            </a:pPr>
            <a:r>
              <a:rPr dirty="0" sz="2500">
                <a:latin typeface="Calibri"/>
                <a:cs typeface="Calibri"/>
              </a:rPr>
              <a:t>A</a:t>
            </a:r>
            <a:r>
              <a:rPr dirty="0" sz="2500" spc="-6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capacitor</a:t>
            </a:r>
            <a:r>
              <a:rPr dirty="0" sz="2500" spc="-5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in</a:t>
            </a:r>
            <a:r>
              <a:rPr dirty="0" sz="2500" spc="-6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parallel</a:t>
            </a:r>
            <a:r>
              <a:rPr dirty="0" sz="2500" spc="-5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with</a:t>
            </a:r>
            <a:r>
              <a:rPr dirty="0" sz="2500" spc="-6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the</a:t>
            </a:r>
            <a:r>
              <a:rPr dirty="0" sz="2500" spc="-50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rectifier’s</a:t>
            </a:r>
            <a:r>
              <a:rPr dirty="0" sz="2500" spc="-4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load</a:t>
            </a:r>
            <a:r>
              <a:rPr dirty="0" sz="2500" spc="-6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resistor</a:t>
            </a:r>
            <a:r>
              <a:rPr dirty="0" sz="2500" spc="-55">
                <a:latin typeface="Calibri"/>
                <a:cs typeface="Calibri"/>
              </a:rPr>
              <a:t> </a:t>
            </a:r>
            <a:r>
              <a:rPr dirty="0" sz="2500" spc="-20">
                <a:latin typeface="Calibri"/>
                <a:cs typeface="Calibri"/>
              </a:rPr>
              <a:t>will </a:t>
            </a:r>
            <a:r>
              <a:rPr dirty="0" sz="2500">
                <a:latin typeface="Calibri"/>
                <a:cs typeface="Calibri"/>
              </a:rPr>
              <a:t>smooth</a:t>
            </a:r>
            <a:r>
              <a:rPr dirty="0" sz="2500" spc="-4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out</a:t>
            </a:r>
            <a:r>
              <a:rPr dirty="0" sz="2500" spc="-3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the</a:t>
            </a:r>
            <a:r>
              <a:rPr dirty="0" sz="2500" spc="-10">
                <a:latin typeface="Calibri"/>
                <a:cs typeface="Calibri"/>
              </a:rPr>
              <a:t> output</a:t>
            </a:r>
            <a:endParaRPr sz="25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85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5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latin typeface="Calibri"/>
                <a:cs typeface="Calibri"/>
              </a:rPr>
              <a:t>A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 b="1" i="1">
                <a:latin typeface="Calibri"/>
                <a:cs typeface="Calibri"/>
              </a:rPr>
              <a:t>smoothing</a:t>
            </a:r>
            <a:r>
              <a:rPr dirty="0" sz="2200" spc="-40" b="1" i="1">
                <a:latin typeface="Calibri"/>
                <a:cs typeface="Calibri"/>
              </a:rPr>
              <a:t> </a:t>
            </a:r>
            <a:r>
              <a:rPr dirty="0" sz="2200" spc="-10" b="1" i="1">
                <a:latin typeface="Calibri"/>
                <a:cs typeface="Calibri"/>
              </a:rPr>
              <a:t>capacitor</a:t>
            </a:r>
            <a:endParaRPr sz="22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70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5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latin typeface="Calibri"/>
                <a:cs typeface="Calibri"/>
              </a:rPr>
              <a:t>A</a:t>
            </a:r>
            <a:r>
              <a:rPr dirty="0" sz="2200" spc="-20">
                <a:latin typeface="Calibri"/>
                <a:cs typeface="Calibri"/>
              </a:rPr>
              <a:t> </a:t>
            </a:r>
            <a:r>
              <a:rPr dirty="0" sz="2200" b="1" i="1">
                <a:latin typeface="Calibri"/>
                <a:cs typeface="Calibri"/>
              </a:rPr>
              <a:t>low</a:t>
            </a:r>
            <a:r>
              <a:rPr dirty="0" sz="2200" spc="-30" b="1" i="1">
                <a:latin typeface="Calibri"/>
                <a:cs typeface="Calibri"/>
              </a:rPr>
              <a:t> </a:t>
            </a:r>
            <a:r>
              <a:rPr dirty="0" sz="2200" b="1" i="1">
                <a:latin typeface="Calibri"/>
                <a:cs typeface="Calibri"/>
              </a:rPr>
              <a:t>pass</a:t>
            </a:r>
            <a:r>
              <a:rPr dirty="0" sz="2200" spc="-45" b="1" i="1">
                <a:latin typeface="Calibri"/>
                <a:cs typeface="Calibri"/>
              </a:rPr>
              <a:t> </a:t>
            </a:r>
            <a:r>
              <a:rPr dirty="0" sz="2200" b="1" i="1">
                <a:latin typeface="Calibri"/>
                <a:cs typeface="Calibri"/>
              </a:rPr>
              <a:t>filter</a:t>
            </a:r>
            <a:r>
              <a:rPr dirty="0" sz="2200" spc="-30" b="1" i="1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to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average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out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the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rectified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signal</a:t>
            </a:r>
            <a:endParaRPr sz="2200">
              <a:latin typeface="Calibri"/>
              <a:cs typeface="Calibri"/>
            </a:endParaRPr>
          </a:p>
          <a:p>
            <a:pPr marL="332105" indent="-319405">
              <a:lnSpc>
                <a:spcPct val="100000"/>
              </a:lnSpc>
              <a:spcBef>
                <a:spcPts val="129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32105" algn="l"/>
              </a:tabLst>
            </a:pPr>
            <a:r>
              <a:rPr dirty="0" sz="2500">
                <a:latin typeface="Calibri"/>
                <a:cs typeface="Calibri"/>
              </a:rPr>
              <a:t>The</a:t>
            </a:r>
            <a:r>
              <a:rPr dirty="0" sz="2500" spc="-5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same</a:t>
            </a:r>
            <a:r>
              <a:rPr dirty="0" sz="2500" spc="-4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circuit</a:t>
            </a:r>
            <a:r>
              <a:rPr dirty="0" sz="2500" spc="-3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can</a:t>
            </a:r>
            <a:r>
              <a:rPr dirty="0" sz="2500" spc="-4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be</a:t>
            </a:r>
            <a:r>
              <a:rPr dirty="0" sz="2500" spc="-4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used</a:t>
            </a:r>
            <a:r>
              <a:rPr dirty="0" sz="2500" spc="-4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for</a:t>
            </a:r>
            <a:r>
              <a:rPr dirty="0" sz="2500" spc="-65">
                <a:latin typeface="Calibri"/>
                <a:cs typeface="Calibri"/>
              </a:rPr>
              <a:t> </a:t>
            </a:r>
            <a:r>
              <a:rPr dirty="0" sz="2500" b="1" i="1">
                <a:latin typeface="Calibri"/>
                <a:cs typeface="Calibri"/>
              </a:rPr>
              <a:t>peak</a:t>
            </a:r>
            <a:r>
              <a:rPr dirty="0" sz="2500" spc="-40" b="1" i="1">
                <a:latin typeface="Calibri"/>
                <a:cs typeface="Calibri"/>
              </a:rPr>
              <a:t> </a:t>
            </a:r>
            <a:r>
              <a:rPr dirty="0" sz="2500" spc="-10" b="1" i="1">
                <a:latin typeface="Calibri"/>
                <a:cs typeface="Calibri"/>
              </a:rPr>
              <a:t>detection</a:t>
            </a:r>
            <a:endParaRPr sz="25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85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3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latin typeface="Calibri"/>
                <a:cs typeface="Calibri"/>
              </a:rPr>
              <a:t>Demodulation</a:t>
            </a:r>
            <a:r>
              <a:rPr dirty="0" sz="2200" spc="-6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of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an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AM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radio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signal,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for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example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51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Smoothing</a:t>
            </a:r>
            <a:r>
              <a:rPr dirty="0" sz="4000" spc="-114"/>
              <a:t> </a:t>
            </a:r>
            <a:r>
              <a:rPr dirty="0" sz="4000" spc="-10"/>
              <a:t>Capacitors</a:t>
            </a:r>
            <a:endParaRPr sz="4000"/>
          </a:p>
        </p:txBody>
      </p:sp>
      <p:sp>
        <p:nvSpPr>
          <p:cNvPr id="4" name="object 4" descr=""/>
          <p:cNvSpPr txBox="1"/>
          <p:nvPr/>
        </p:nvSpPr>
        <p:spPr>
          <a:xfrm>
            <a:off x="535940" y="1231794"/>
            <a:ext cx="5865495" cy="700405"/>
          </a:xfrm>
          <a:prstGeom prst="rect">
            <a:avLst/>
          </a:prstGeom>
        </p:spPr>
        <p:txBody>
          <a:bodyPr wrap="square" lIns="0" tIns="31114" rIns="0" bIns="0" rtlCol="0" vert="horz">
            <a:spAutoFit/>
          </a:bodyPr>
          <a:lstStyle/>
          <a:p>
            <a:pPr marL="332105" indent="-319405">
              <a:lnSpc>
                <a:spcPct val="100000"/>
              </a:lnSpc>
              <a:spcBef>
                <a:spcPts val="244"/>
              </a:spcBef>
              <a:buClr>
                <a:srgbClr val="A7B788"/>
              </a:buClr>
              <a:buSzPct val="59090"/>
              <a:buFont typeface="Wingdings"/>
              <a:buChar char=""/>
              <a:tabLst>
                <a:tab pos="332105" algn="l"/>
              </a:tabLst>
            </a:pPr>
            <a:r>
              <a:rPr dirty="0" sz="2200">
                <a:latin typeface="Calibri"/>
                <a:cs typeface="Calibri"/>
              </a:rPr>
              <a:t>Add</a:t>
            </a:r>
            <a:r>
              <a:rPr dirty="0" sz="2200" spc="-6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 b="1" i="1">
                <a:latin typeface="Calibri"/>
                <a:cs typeface="Calibri"/>
              </a:rPr>
              <a:t>smoothing</a:t>
            </a:r>
            <a:r>
              <a:rPr dirty="0" sz="2200" spc="-55" b="1" i="1">
                <a:latin typeface="Calibri"/>
                <a:cs typeface="Calibri"/>
              </a:rPr>
              <a:t> </a:t>
            </a:r>
            <a:r>
              <a:rPr dirty="0" sz="2200" b="1" i="1">
                <a:latin typeface="Calibri"/>
                <a:cs typeface="Calibri"/>
              </a:rPr>
              <a:t>capacitor</a:t>
            </a:r>
            <a:r>
              <a:rPr dirty="0" sz="2200" spc="-65" b="1" i="1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to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half-wave</a:t>
            </a:r>
            <a:r>
              <a:rPr dirty="0" sz="2200" spc="-6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rectifier</a:t>
            </a:r>
            <a:endParaRPr sz="22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125"/>
              </a:spcBef>
            </a:pPr>
            <a:r>
              <a:rPr dirty="0" sz="14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400" spc="80">
                <a:solidFill>
                  <a:srgbClr val="6E6E74"/>
                </a:solidFill>
                <a:latin typeface="Times New Roman"/>
                <a:cs typeface="Times New Roman"/>
              </a:rPr>
              <a:t>  </a:t>
            </a:r>
            <a:r>
              <a:rPr dirty="0" sz="2000">
                <a:latin typeface="Calibri"/>
                <a:cs typeface="Calibri"/>
              </a:rPr>
              <a:t>Input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is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60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Hz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powerline</a:t>
            </a:r>
            <a:r>
              <a:rPr dirty="0" sz="2000" spc="-10">
                <a:latin typeface="Calibri"/>
                <a:cs typeface="Calibri"/>
              </a:rPr>
              <a:t> voltage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29939" y="2132076"/>
            <a:ext cx="5173967" cy="2069591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6927" y="2349895"/>
            <a:ext cx="2501645" cy="1394571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497840" y="4057818"/>
            <a:ext cx="7564120" cy="2187575"/>
          </a:xfrm>
          <a:prstGeom prst="rect">
            <a:avLst/>
          </a:prstGeom>
        </p:spPr>
        <p:txBody>
          <a:bodyPr wrap="square" lIns="0" tIns="33655" rIns="0" bIns="0" rtlCol="0" vert="horz">
            <a:spAutoFit/>
          </a:bodyPr>
          <a:lstStyle/>
          <a:p>
            <a:pPr marL="370205" indent="-319405">
              <a:lnSpc>
                <a:spcPct val="100000"/>
              </a:lnSpc>
              <a:spcBef>
                <a:spcPts val="265"/>
              </a:spcBef>
              <a:buClr>
                <a:srgbClr val="A7B788"/>
              </a:buClr>
              <a:buSzPct val="59090"/>
              <a:buFont typeface="Wingdings"/>
              <a:buChar char=""/>
              <a:tabLst>
                <a:tab pos="370205" algn="l"/>
              </a:tabLst>
            </a:pPr>
            <a:r>
              <a:rPr dirty="0" sz="2200">
                <a:latin typeface="Calibri"/>
                <a:cs typeface="Calibri"/>
              </a:rPr>
              <a:t>When</a:t>
            </a:r>
            <a:r>
              <a:rPr dirty="0" sz="2200" spc="-10">
                <a:latin typeface="Calibri"/>
                <a:cs typeface="Calibri"/>
              </a:rPr>
              <a:t> </a:t>
            </a:r>
            <a:r>
              <a:rPr dirty="0" sz="2200" spc="-565">
                <a:latin typeface="Cambria Math"/>
                <a:cs typeface="Cambria Math"/>
              </a:rPr>
              <a:t>𝑣𝑣</a:t>
            </a:r>
            <a:r>
              <a:rPr dirty="0" baseline="-15625" sz="2400" spc="-847">
                <a:latin typeface="Cambria Math"/>
                <a:cs typeface="Cambria Math"/>
              </a:rPr>
              <a:t>𝑜𝑜</a:t>
            </a:r>
            <a:r>
              <a:rPr dirty="0" baseline="-15625" sz="2400" spc="585">
                <a:latin typeface="Cambria Math"/>
                <a:cs typeface="Cambria Math"/>
              </a:rPr>
              <a:t> </a:t>
            </a:r>
            <a:r>
              <a:rPr dirty="0" sz="2200">
                <a:latin typeface="Cambria Math"/>
                <a:cs typeface="Cambria Math"/>
              </a:rPr>
              <a:t>≤</a:t>
            </a:r>
            <a:r>
              <a:rPr dirty="0" sz="2200" spc="125">
                <a:latin typeface="Cambria Math"/>
                <a:cs typeface="Cambria Math"/>
              </a:rPr>
              <a:t> </a:t>
            </a:r>
            <a:r>
              <a:rPr dirty="0" sz="2200" spc="-550">
                <a:latin typeface="Cambria Math"/>
                <a:cs typeface="Cambria Math"/>
              </a:rPr>
              <a:t>𝑣𝑣</a:t>
            </a:r>
            <a:r>
              <a:rPr dirty="0" baseline="-15625" sz="2400" spc="-825">
                <a:latin typeface="Cambria Math"/>
                <a:cs typeface="Cambria Math"/>
              </a:rPr>
              <a:t>𝑠𝑠</a:t>
            </a:r>
            <a:r>
              <a:rPr dirty="0" baseline="-15625" sz="2400" spc="382">
                <a:latin typeface="Cambria Math"/>
                <a:cs typeface="Cambria Math"/>
              </a:rPr>
              <a:t> </a:t>
            </a:r>
            <a:r>
              <a:rPr dirty="0" sz="2200">
                <a:latin typeface="Cambria Math"/>
                <a:cs typeface="Cambria Math"/>
              </a:rPr>
              <a:t>−</a:t>
            </a:r>
            <a:r>
              <a:rPr dirty="0" sz="2200" spc="-5">
                <a:latin typeface="Cambria Math"/>
                <a:cs typeface="Cambria Math"/>
              </a:rPr>
              <a:t> </a:t>
            </a:r>
            <a:r>
              <a:rPr dirty="0" sz="2200" spc="-905">
                <a:latin typeface="Cambria Math"/>
                <a:cs typeface="Cambria Math"/>
              </a:rPr>
              <a:t>𝑉𝑉</a:t>
            </a:r>
            <a:r>
              <a:rPr dirty="0" baseline="-15625" sz="2400" spc="-472">
                <a:latin typeface="Cambria Math"/>
                <a:cs typeface="Cambria Math"/>
              </a:rPr>
              <a:t>𝑑</a:t>
            </a:r>
            <a:r>
              <a:rPr dirty="0" baseline="-15625" sz="2400" spc="-405">
                <a:latin typeface="Cambria Math"/>
                <a:cs typeface="Cambria Math"/>
              </a:rPr>
              <a:t>𝑑</a:t>
            </a:r>
            <a:r>
              <a:rPr dirty="0" baseline="-15625" sz="2400" spc="-480">
                <a:latin typeface="Cambria Math"/>
                <a:cs typeface="Cambria Math"/>
              </a:rPr>
              <a:t>,</a:t>
            </a:r>
            <a:r>
              <a:rPr dirty="0" baseline="-15625" sz="2400" spc="-472">
                <a:latin typeface="Cambria Math"/>
                <a:cs typeface="Cambria Math"/>
              </a:rPr>
              <a:t>𝑜𝑜𝑜</a:t>
            </a:r>
            <a:r>
              <a:rPr dirty="0" baseline="-15625" sz="2400" spc="-315">
                <a:latin typeface="Cambria Math"/>
                <a:cs typeface="Cambria Math"/>
              </a:rPr>
              <a:t>𝑜</a:t>
            </a:r>
            <a:r>
              <a:rPr dirty="0" sz="2200" spc="-315">
                <a:latin typeface="Calibri"/>
                <a:cs typeface="Calibri"/>
              </a:rPr>
              <a:t>:</a:t>
            </a:r>
            <a:endParaRPr sz="2200">
              <a:latin typeface="Calibri"/>
              <a:cs typeface="Calibri"/>
            </a:endParaRPr>
          </a:p>
          <a:p>
            <a:pPr marL="416559">
              <a:lnSpc>
                <a:spcPct val="100000"/>
              </a:lnSpc>
              <a:spcBef>
                <a:spcPts val="145"/>
              </a:spcBef>
            </a:pPr>
            <a:r>
              <a:rPr dirty="0" sz="14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400" spc="47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Current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flows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through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diode</a:t>
            </a:r>
            <a:endParaRPr sz="2000">
              <a:latin typeface="Calibri"/>
              <a:cs typeface="Calibri"/>
            </a:endParaRPr>
          </a:p>
          <a:p>
            <a:pPr marL="416559">
              <a:lnSpc>
                <a:spcPct val="100000"/>
              </a:lnSpc>
              <a:spcBef>
                <a:spcPts val="120"/>
              </a:spcBef>
            </a:pPr>
            <a:r>
              <a:rPr dirty="0" sz="14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400" spc="49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Capacitor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charges</a:t>
            </a:r>
            <a:endParaRPr sz="2000">
              <a:latin typeface="Calibri"/>
              <a:cs typeface="Calibri"/>
            </a:endParaRPr>
          </a:p>
          <a:p>
            <a:pPr marL="370205" indent="-319405">
              <a:lnSpc>
                <a:spcPct val="100000"/>
              </a:lnSpc>
              <a:spcBef>
                <a:spcPts val="1435"/>
              </a:spcBef>
              <a:buClr>
                <a:srgbClr val="A7B788"/>
              </a:buClr>
              <a:buSzPct val="59090"/>
              <a:buFont typeface="Wingdings"/>
              <a:buChar char=""/>
              <a:tabLst>
                <a:tab pos="370205" algn="l"/>
              </a:tabLst>
            </a:pPr>
            <a:r>
              <a:rPr dirty="0" sz="2200">
                <a:latin typeface="Calibri"/>
                <a:cs typeface="Calibri"/>
              </a:rPr>
              <a:t>When</a:t>
            </a:r>
            <a:r>
              <a:rPr dirty="0" sz="2200" spc="-10">
                <a:latin typeface="Calibri"/>
                <a:cs typeface="Calibri"/>
              </a:rPr>
              <a:t> </a:t>
            </a:r>
            <a:r>
              <a:rPr dirty="0" sz="2200" spc="-550">
                <a:latin typeface="Cambria Math"/>
                <a:cs typeface="Cambria Math"/>
              </a:rPr>
              <a:t>𝑣𝑣</a:t>
            </a:r>
            <a:r>
              <a:rPr dirty="0" baseline="-15625" sz="2400" spc="-825">
                <a:latin typeface="Cambria Math"/>
                <a:cs typeface="Cambria Math"/>
              </a:rPr>
              <a:t>𝑠𝑠</a:t>
            </a:r>
            <a:r>
              <a:rPr dirty="0" baseline="-15625" sz="2400" spc="562">
                <a:latin typeface="Cambria Math"/>
                <a:cs typeface="Cambria Math"/>
              </a:rPr>
              <a:t> </a:t>
            </a:r>
            <a:r>
              <a:rPr dirty="0" sz="2200">
                <a:latin typeface="Cambria Math"/>
                <a:cs typeface="Cambria Math"/>
              </a:rPr>
              <a:t>≤</a:t>
            </a:r>
            <a:r>
              <a:rPr dirty="0" sz="2200" spc="125">
                <a:latin typeface="Cambria Math"/>
                <a:cs typeface="Cambria Math"/>
              </a:rPr>
              <a:t> </a:t>
            </a:r>
            <a:r>
              <a:rPr dirty="0" sz="2200" spc="-565">
                <a:latin typeface="Cambria Math"/>
                <a:cs typeface="Cambria Math"/>
              </a:rPr>
              <a:t>𝑣𝑣</a:t>
            </a:r>
            <a:r>
              <a:rPr dirty="0" baseline="-15625" sz="2400" spc="-847">
                <a:latin typeface="Cambria Math"/>
                <a:cs typeface="Cambria Math"/>
              </a:rPr>
              <a:t>𝑜𝑜</a:t>
            </a:r>
            <a:r>
              <a:rPr dirty="0" baseline="-15625" sz="2400" spc="405">
                <a:latin typeface="Cambria Math"/>
                <a:cs typeface="Cambria Math"/>
              </a:rPr>
              <a:t> </a:t>
            </a:r>
            <a:r>
              <a:rPr dirty="0" sz="2200">
                <a:latin typeface="Cambria Math"/>
                <a:cs typeface="Cambria Math"/>
              </a:rPr>
              <a:t>+</a:t>
            </a:r>
            <a:r>
              <a:rPr dirty="0" sz="2200" spc="-5">
                <a:latin typeface="Cambria Math"/>
                <a:cs typeface="Cambria Math"/>
              </a:rPr>
              <a:t> </a:t>
            </a:r>
            <a:r>
              <a:rPr dirty="0" sz="2200" spc="-905">
                <a:latin typeface="Cambria Math"/>
                <a:cs typeface="Cambria Math"/>
              </a:rPr>
              <a:t>𝑉𝑉</a:t>
            </a:r>
            <a:r>
              <a:rPr dirty="0" baseline="-15625" sz="2400" spc="-472">
                <a:latin typeface="Cambria Math"/>
                <a:cs typeface="Cambria Math"/>
              </a:rPr>
              <a:t>𝑑</a:t>
            </a:r>
            <a:r>
              <a:rPr dirty="0" baseline="-15625" sz="2400" spc="-405">
                <a:latin typeface="Cambria Math"/>
                <a:cs typeface="Cambria Math"/>
              </a:rPr>
              <a:t>𝑑</a:t>
            </a:r>
            <a:r>
              <a:rPr dirty="0" baseline="-15625" sz="2400" spc="-480">
                <a:latin typeface="Cambria Math"/>
                <a:cs typeface="Cambria Math"/>
              </a:rPr>
              <a:t>,</a:t>
            </a:r>
            <a:r>
              <a:rPr dirty="0" baseline="-15625" sz="2400" spc="-472">
                <a:latin typeface="Cambria Math"/>
                <a:cs typeface="Cambria Math"/>
              </a:rPr>
              <a:t>𝑜𝑜𝑜</a:t>
            </a:r>
            <a:r>
              <a:rPr dirty="0" baseline="-15625" sz="2400" spc="-315">
                <a:latin typeface="Cambria Math"/>
                <a:cs typeface="Cambria Math"/>
              </a:rPr>
              <a:t>𝑜</a:t>
            </a:r>
            <a:r>
              <a:rPr dirty="0" sz="2200" spc="-315">
                <a:latin typeface="Calibri"/>
                <a:cs typeface="Calibri"/>
              </a:rPr>
              <a:t>:</a:t>
            </a:r>
            <a:endParaRPr sz="2200">
              <a:latin typeface="Calibri"/>
              <a:cs typeface="Calibri"/>
            </a:endParaRPr>
          </a:p>
          <a:p>
            <a:pPr marL="416559">
              <a:lnSpc>
                <a:spcPct val="100000"/>
              </a:lnSpc>
              <a:spcBef>
                <a:spcPts val="155"/>
              </a:spcBef>
            </a:pPr>
            <a:r>
              <a:rPr dirty="0" sz="14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400" spc="85">
                <a:solidFill>
                  <a:srgbClr val="6E6E74"/>
                </a:solidFill>
                <a:latin typeface="Times New Roman"/>
                <a:cs typeface="Times New Roman"/>
              </a:rPr>
              <a:t>  </a:t>
            </a:r>
            <a:r>
              <a:rPr dirty="0" sz="2000">
                <a:latin typeface="Calibri"/>
                <a:cs typeface="Calibri"/>
              </a:rPr>
              <a:t>Diode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is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off</a:t>
            </a:r>
            <a:endParaRPr sz="2000">
              <a:latin typeface="Calibri"/>
              <a:cs typeface="Calibri"/>
            </a:endParaRPr>
          </a:p>
          <a:p>
            <a:pPr marL="416559">
              <a:lnSpc>
                <a:spcPct val="100000"/>
              </a:lnSpc>
              <a:spcBef>
                <a:spcPts val="120"/>
              </a:spcBef>
            </a:pPr>
            <a:r>
              <a:rPr dirty="0" sz="14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400" spc="459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Capacitor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discharges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at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rate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determined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by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RC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time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constant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9" name="object 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52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Smoothing</a:t>
            </a:r>
            <a:r>
              <a:rPr dirty="0" sz="4000" spc="-114"/>
              <a:t> </a:t>
            </a:r>
            <a:r>
              <a:rPr dirty="0" sz="4000" spc="-10"/>
              <a:t>Capacitors</a:t>
            </a:r>
            <a:endParaRPr sz="400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82531" y="1342446"/>
            <a:ext cx="4726919" cy="1890732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90600" y="1613019"/>
            <a:ext cx="2285237" cy="1274186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535940" y="3169537"/>
            <a:ext cx="7016115" cy="3115310"/>
          </a:xfrm>
          <a:prstGeom prst="rect">
            <a:avLst/>
          </a:prstGeom>
        </p:spPr>
        <p:txBody>
          <a:bodyPr wrap="square" lIns="0" tIns="31114" rIns="0" bIns="0" rtlCol="0" vert="horz">
            <a:spAutoFit/>
          </a:bodyPr>
          <a:lstStyle/>
          <a:p>
            <a:pPr marL="332105" indent="-319405">
              <a:lnSpc>
                <a:spcPct val="100000"/>
              </a:lnSpc>
              <a:spcBef>
                <a:spcPts val="244"/>
              </a:spcBef>
              <a:buClr>
                <a:srgbClr val="A7B788"/>
              </a:buClr>
              <a:buSzPct val="59090"/>
              <a:buFont typeface="Wingdings"/>
              <a:buChar char=""/>
              <a:tabLst>
                <a:tab pos="332105" algn="l"/>
              </a:tabLst>
            </a:pPr>
            <a:r>
              <a:rPr dirty="0" sz="2200">
                <a:latin typeface="Calibri"/>
                <a:cs typeface="Calibri"/>
              </a:rPr>
              <a:t>Capacitor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helps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filter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or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smooth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the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output</a:t>
            </a:r>
            <a:endParaRPr sz="22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125"/>
              </a:spcBef>
            </a:pPr>
            <a:r>
              <a:rPr dirty="0" sz="14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400" spc="80">
                <a:solidFill>
                  <a:srgbClr val="6E6E74"/>
                </a:solidFill>
                <a:latin typeface="Times New Roman"/>
                <a:cs typeface="Times New Roman"/>
              </a:rPr>
              <a:t>  </a:t>
            </a:r>
            <a:r>
              <a:rPr dirty="0" sz="2000">
                <a:latin typeface="Calibri"/>
                <a:cs typeface="Calibri"/>
              </a:rPr>
              <a:t>Nearly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DC</a:t>
            </a:r>
            <a:endParaRPr sz="20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120"/>
              </a:spcBef>
            </a:pPr>
            <a:r>
              <a:rPr dirty="0" sz="14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400" spc="48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Remaining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AC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component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is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referred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as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10" b="1" i="1">
                <a:latin typeface="Calibri"/>
                <a:cs typeface="Calibri"/>
              </a:rPr>
              <a:t>ripple</a:t>
            </a:r>
            <a:endParaRPr sz="2000">
              <a:latin typeface="Calibri"/>
              <a:cs typeface="Calibri"/>
            </a:endParaRPr>
          </a:p>
          <a:p>
            <a:pPr marL="332740" marR="5080" indent="-320040">
              <a:lnSpc>
                <a:spcPct val="80000"/>
              </a:lnSpc>
              <a:spcBef>
                <a:spcPts val="1295"/>
              </a:spcBef>
              <a:buClr>
                <a:srgbClr val="A7B788"/>
              </a:buClr>
              <a:buSzPct val="59090"/>
              <a:buFont typeface="Wingdings"/>
              <a:buChar char=""/>
              <a:tabLst>
                <a:tab pos="332740" algn="l"/>
              </a:tabLst>
            </a:pPr>
            <a:r>
              <a:rPr dirty="0" sz="2200">
                <a:latin typeface="Calibri"/>
                <a:cs typeface="Calibri"/>
              </a:rPr>
              <a:t>Ripple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magnitude</a:t>
            </a:r>
            <a:r>
              <a:rPr dirty="0" sz="2200" spc="-5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determined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by</a:t>
            </a:r>
            <a:r>
              <a:rPr dirty="0" sz="2200" spc="-5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how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far</a:t>
            </a:r>
            <a:r>
              <a:rPr dirty="0" sz="2200" spc="-5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the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capacitor</a:t>
            </a:r>
            <a:r>
              <a:rPr dirty="0" sz="2200" spc="-60">
                <a:latin typeface="Calibri"/>
                <a:cs typeface="Calibri"/>
              </a:rPr>
              <a:t> </a:t>
            </a:r>
            <a:r>
              <a:rPr dirty="0" sz="2200" spc="-25">
                <a:latin typeface="Calibri"/>
                <a:cs typeface="Calibri"/>
              </a:rPr>
              <a:t>can </a:t>
            </a:r>
            <a:r>
              <a:rPr dirty="0" sz="2200">
                <a:latin typeface="Calibri"/>
                <a:cs typeface="Calibri"/>
              </a:rPr>
              <a:t>discharge</a:t>
            </a:r>
            <a:r>
              <a:rPr dirty="0" sz="2200" spc="-10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before</a:t>
            </a:r>
            <a:r>
              <a:rPr dirty="0" sz="2200" spc="-8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charging</a:t>
            </a:r>
            <a:r>
              <a:rPr dirty="0" sz="2200" spc="-9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again</a:t>
            </a:r>
            <a:endParaRPr sz="22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130"/>
              </a:spcBef>
            </a:pPr>
            <a:r>
              <a:rPr dirty="0" sz="14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400" spc="75">
                <a:solidFill>
                  <a:srgbClr val="6E6E74"/>
                </a:solidFill>
                <a:latin typeface="Times New Roman"/>
                <a:cs typeface="Times New Roman"/>
              </a:rPr>
              <a:t>  </a:t>
            </a:r>
            <a:r>
              <a:rPr dirty="0" sz="2000" spc="-10">
                <a:latin typeface="Calibri"/>
                <a:cs typeface="Calibri"/>
              </a:rPr>
              <a:t>Determined</a:t>
            </a:r>
            <a:r>
              <a:rPr dirty="0" sz="2000">
                <a:latin typeface="Calibri"/>
                <a:cs typeface="Calibri"/>
              </a:rPr>
              <a:t> by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RC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time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constant</a:t>
            </a:r>
            <a:endParaRPr sz="2000">
              <a:latin typeface="Calibri"/>
              <a:cs typeface="Calibri"/>
            </a:endParaRPr>
          </a:p>
          <a:p>
            <a:pPr marL="332105" indent="-319405">
              <a:lnSpc>
                <a:spcPct val="100000"/>
              </a:lnSpc>
              <a:spcBef>
                <a:spcPts val="760"/>
              </a:spcBef>
              <a:buClr>
                <a:srgbClr val="A7B788"/>
              </a:buClr>
              <a:buSzPct val="59090"/>
              <a:buFont typeface="Wingdings"/>
              <a:buChar char=""/>
              <a:tabLst>
                <a:tab pos="332105" algn="l"/>
              </a:tabLst>
            </a:pPr>
            <a:r>
              <a:rPr dirty="0" sz="2200" spc="-95">
                <a:latin typeface="Calibri"/>
                <a:cs typeface="Calibri"/>
              </a:rPr>
              <a:t>To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reduce</a:t>
            </a:r>
            <a:r>
              <a:rPr dirty="0" sz="2200" spc="-6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ripple</a:t>
            </a:r>
            <a:endParaRPr sz="22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125"/>
              </a:spcBef>
            </a:pPr>
            <a:r>
              <a:rPr dirty="0" sz="14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400" spc="484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Increase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RC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time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constant</a:t>
            </a:r>
            <a:endParaRPr sz="20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120"/>
              </a:spcBef>
            </a:pPr>
            <a:r>
              <a:rPr dirty="0" sz="14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400" spc="45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Larger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resistor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and/or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capacitor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53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Calculating</a:t>
            </a:r>
            <a:r>
              <a:rPr dirty="0" sz="4000" spc="-90"/>
              <a:t> </a:t>
            </a:r>
            <a:r>
              <a:rPr dirty="0" sz="4000"/>
              <a:t>Ripple</a:t>
            </a:r>
            <a:r>
              <a:rPr dirty="0" sz="4000" spc="-85"/>
              <a:t> </a:t>
            </a:r>
            <a:r>
              <a:rPr dirty="0" sz="4000"/>
              <a:t>–</a:t>
            </a:r>
            <a:r>
              <a:rPr dirty="0" sz="4000" spc="-105"/>
              <a:t> </a:t>
            </a:r>
            <a:r>
              <a:rPr dirty="0" sz="4000"/>
              <a:t>Half</a:t>
            </a:r>
            <a:r>
              <a:rPr dirty="0" sz="4000" spc="-95"/>
              <a:t> </a:t>
            </a:r>
            <a:r>
              <a:rPr dirty="0" sz="4000" spc="-30"/>
              <a:t>Wave</a:t>
            </a:r>
            <a:r>
              <a:rPr dirty="0" sz="4000" spc="-70"/>
              <a:t> </a:t>
            </a:r>
            <a:r>
              <a:rPr dirty="0" sz="4000" spc="-10"/>
              <a:t>Rectifier</a:t>
            </a:r>
            <a:endParaRPr sz="4000"/>
          </a:p>
        </p:txBody>
      </p:sp>
      <p:sp>
        <p:nvSpPr>
          <p:cNvPr id="4" name="object 4" descr=""/>
          <p:cNvSpPr txBox="1"/>
          <p:nvPr/>
        </p:nvSpPr>
        <p:spPr>
          <a:xfrm>
            <a:off x="510540" y="4695972"/>
            <a:ext cx="3373754" cy="1369695"/>
          </a:xfrm>
          <a:prstGeom prst="rect">
            <a:avLst/>
          </a:prstGeom>
        </p:spPr>
        <p:txBody>
          <a:bodyPr wrap="square" lIns="0" tIns="74295" rIns="0" bIns="0" rtlCol="0" vert="horz">
            <a:spAutoFit/>
          </a:bodyPr>
          <a:lstStyle/>
          <a:p>
            <a:pPr marL="357505" indent="-319405">
              <a:lnSpc>
                <a:spcPct val="100000"/>
              </a:lnSpc>
              <a:spcBef>
                <a:spcPts val="585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57505" algn="l"/>
              </a:tabLst>
            </a:pPr>
            <a:r>
              <a:rPr dirty="0" sz="2500" spc="-1410">
                <a:latin typeface="Cambria Math"/>
                <a:cs typeface="Cambria Math"/>
              </a:rPr>
              <a:t>𝑉𝑉</a:t>
            </a:r>
            <a:r>
              <a:rPr dirty="0" baseline="-15432" sz="2700" spc="-345">
                <a:latin typeface="Cambria Math"/>
                <a:cs typeface="Cambria Math"/>
              </a:rPr>
              <a:t>𝑟</a:t>
            </a:r>
            <a:r>
              <a:rPr dirty="0" baseline="-15432" sz="2700" spc="-112">
                <a:latin typeface="Cambria Math"/>
                <a:cs typeface="Cambria Math"/>
              </a:rPr>
              <a:t>𝑟</a:t>
            </a:r>
            <a:r>
              <a:rPr dirty="0" sz="2500" spc="-229">
                <a:latin typeface="Calibri"/>
                <a:cs typeface="Calibri"/>
              </a:rPr>
              <a:t>:</a:t>
            </a:r>
            <a:r>
              <a:rPr dirty="0" sz="2500">
                <a:latin typeface="Calibri"/>
                <a:cs typeface="Calibri"/>
              </a:rPr>
              <a:t> pk-pk</a:t>
            </a:r>
            <a:r>
              <a:rPr dirty="0" sz="2500" spc="-4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ripple</a:t>
            </a:r>
            <a:r>
              <a:rPr dirty="0" sz="2500" spc="-15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voltage</a:t>
            </a:r>
            <a:endParaRPr sz="2500">
              <a:latin typeface="Calibri"/>
              <a:cs typeface="Calibri"/>
            </a:endParaRPr>
          </a:p>
          <a:p>
            <a:pPr marL="357505" indent="-319405">
              <a:lnSpc>
                <a:spcPct val="100000"/>
              </a:lnSpc>
              <a:spcBef>
                <a:spcPts val="484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57505" algn="l"/>
              </a:tabLst>
            </a:pPr>
            <a:r>
              <a:rPr dirty="0" sz="2500" spc="-1430">
                <a:latin typeface="Cambria Math"/>
                <a:cs typeface="Cambria Math"/>
              </a:rPr>
              <a:t>𝑉𝑉</a:t>
            </a:r>
            <a:r>
              <a:rPr dirty="0" baseline="-15432" sz="2700" spc="-375">
                <a:latin typeface="Cambria Math"/>
                <a:cs typeface="Cambria Math"/>
              </a:rPr>
              <a:t>𝑝</a:t>
            </a:r>
            <a:r>
              <a:rPr dirty="0" baseline="-15432" sz="2700" spc="-179">
                <a:latin typeface="Cambria Math"/>
                <a:cs typeface="Cambria Math"/>
              </a:rPr>
              <a:t>𝑝</a:t>
            </a:r>
            <a:r>
              <a:rPr dirty="0" sz="2500" spc="-250">
                <a:latin typeface="Calibri"/>
                <a:cs typeface="Calibri"/>
              </a:rPr>
              <a:t>:</a:t>
            </a:r>
            <a:r>
              <a:rPr dirty="0" sz="2500">
                <a:latin typeface="Calibri"/>
                <a:cs typeface="Calibri"/>
              </a:rPr>
              <a:t> peak</a:t>
            </a:r>
            <a:r>
              <a:rPr dirty="0" sz="2500" spc="-4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input</a:t>
            </a:r>
            <a:r>
              <a:rPr dirty="0" sz="2500" spc="-30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voltage</a:t>
            </a:r>
            <a:endParaRPr sz="2500">
              <a:latin typeface="Calibri"/>
              <a:cs typeface="Calibri"/>
            </a:endParaRPr>
          </a:p>
          <a:p>
            <a:pPr marL="357505" indent="-319405">
              <a:lnSpc>
                <a:spcPct val="100000"/>
              </a:lnSpc>
              <a:spcBef>
                <a:spcPts val="61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57505" algn="l"/>
              </a:tabLst>
            </a:pPr>
            <a:r>
              <a:rPr dirty="0" sz="2500" spc="-360">
                <a:latin typeface="Cambria Math"/>
                <a:cs typeface="Cambria Math"/>
              </a:rPr>
              <a:t>𝑡𝑡</a:t>
            </a:r>
            <a:r>
              <a:rPr dirty="0" baseline="-15432" sz="2700" spc="-540">
                <a:latin typeface="Cambria Math"/>
                <a:cs typeface="Cambria Math"/>
              </a:rPr>
              <a:t>𝑝𝑝</a:t>
            </a:r>
            <a:r>
              <a:rPr dirty="0" sz="2500" spc="-360">
                <a:latin typeface="Calibri"/>
                <a:cs typeface="Calibri"/>
              </a:rPr>
              <a:t>:</a:t>
            </a:r>
            <a:r>
              <a:rPr dirty="0" sz="2500">
                <a:latin typeface="Calibri"/>
                <a:cs typeface="Calibri"/>
              </a:rPr>
              <a:t> time</a:t>
            </a:r>
            <a:r>
              <a:rPr dirty="0" sz="2500" spc="-5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at</a:t>
            </a:r>
            <a:r>
              <a:rPr dirty="0" sz="2500" spc="-2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input</a:t>
            </a:r>
            <a:r>
              <a:rPr dirty="0" sz="2500" spc="-40">
                <a:latin typeface="Calibri"/>
                <a:cs typeface="Calibri"/>
              </a:rPr>
              <a:t> </a:t>
            </a:r>
            <a:r>
              <a:rPr dirty="0" sz="2500" spc="-20">
                <a:latin typeface="Calibri"/>
                <a:cs typeface="Calibri"/>
              </a:rPr>
              <a:t>peak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4572000" y="4706640"/>
            <a:ext cx="4000500" cy="132016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357505" indent="-319405">
              <a:lnSpc>
                <a:spcPct val="100000"/>
              </a:lnSpc>
              <a:spcBef>
                <a:spcPts val="50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57505" algn="l"/>
              </a:tabLst>
            </a:pPr>
            <a:r>
              <a:rPr dirty="0" sz="2500" spc="-409">
                <a:latin typeface="Cambria Math"/>
                <a:cs typeface="Cambria Math"/>
              </a:rPr>
              <a:t>𝑘𝑘</a:t>
            </a:r>
            <a:r>
              <a:rPr dirty="0" sz="2500" spc="-409">
                <a:latin typeface="Calibri"/>
                <a:cs typeface="Calibri"/>
              </a:rPr>
              <a:t>:</a:t>
            </a:r>
            <a:r>
              <a:rPr dirty="0" sz="2500">
                <a:latin typeface="Calibri"/>
                <a:cs typeface="Calibri"/>
              </a:rPr>
              <a:t> input</a:t>
            </a:r>
            <a:r>
              <a:rPr dirty="0" sz="2500" spc="-10">
                <a:latin typeface="Calibri"/>
                <a:cs typeface="Calibri"/>
              </a:rPr>
              <a:t> period</a:t>
            </a:r>
            <a:endParaRPr sz="2500">
              <a:latin typeface="Calibri"/>
              <a:cs typeface="Calibri"/>
            </a:endParaRPr>
          </a:p>
          <a:p>
            <a:pPr marL="357505" indent="-319405">
              <a:lnSpc>
                <a:spcPct val="100000"/>
              </a:lnSpc>
              <a:spcBef>
                <a:spcPts val="40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57505" algn="l"/>
              </a:tabLst>
            </a:pPr>
            <a:r>
              <a:rPr dirty="0" sz="2500" spc="-365">
                <a:latin typeface="Cambria Math"/>
                <a:cs typeface="Cambria Math"/>
              </a:rPr>
              <a:t>𝑡𝑡</a:t>
            </a:r>
            <a:r>
              <a:rPr dirty="0" baseline="-15432" sz="2700" spc="-547">
                <a:latin typeface="Cambria Math"/>
                <a:cs typeface="Cambria Math"/>
              </a:rPr>
              <a:t>𝑑𝑑</a:t>
            </a:r>
            <a:r>
              <a:rPr dirty="0" sz="2500" spc="-365">
                <a:latin typeface="Calibri"/>
                <a:cs typeface="Calibri"/>
              </a:rPr>
              <a:t>:</a:t>
            </a:r>
            <a:r>
              <a:rPr dirty="0" sz="2500">
                <a:latin typeface="Calibri"/>
                <a:cs typeface="Calibri"/>
              </a:rPr>
              <a:t> capacitor</a:t>
            </a:r>
            <a:r>
              <a:rPr dirty="0" sz="2500" spc="-14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discharge</a:t>
            </a:r>
            <a:r>
              <a:rPr dirty="0" sz="2500" spc="-80">
                <a:latin typeface="Calibri"/>
                <a:cs typeface="Calibri"/>
              </a:rPr>
              <a:t> </a:t>
            </a:r>
            <a:r>
              <a:rPr dirty="0" sz="2500" spc="-20">
                <a:latin typeface="Calibri"/>
                <a:cs typeface="Calibri"/>
              </a:rPr>
              <a:t>time</a:t>
            </a:r>
            <a:endParaRPr sz="2500">
              <a:latin typeface="Calibri"/>
              <a:cs typeface="Calibri"/>
            </a:endParaRPr>
          </a:p>
          <a:p>
            <a:pPr marL="357505" indent="-319405">
              <a:lnSpc>
                <a:spcPct val="100000"/>
              </a:lnSpc>
              <a:spcBef>
                <a:spcPts val="390"/>
              </a:spcBef>
              <a:buClr>
                <a:srgbClr val="A7B788"/>
              </a:buClr>
              <a:buSzPct val="60000"/>
              <a:buFont typeface="Wingdings"/>
              <a:buChar char=""/>
              <a:tabLst>
                <a:tab pos="357505" algn="l"/>
              </a:tabLst>
            </a:pPr>
            <a:r>
              <a:rPr dirty="0" sz="2500">
                <a:latin typeface="Calibri"/>
                <a:cs typeface="Calibri"/>
              </a:rPr>
              <a:t>Diode</a:t>
            </a:r>
            <a:r>
              <a:rPr dirty="0" sz="2500" spc="-50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modeled</a:t>
            </a:r>
            <a:r>
              <a:rPr dirty="0" sz="2500" spc="-35">
                <a:latin typeface="Calibri"/>
                <a:cs typeface="Calibri"/>
              </a:rPr>
              <a:t> </a:t>
            </a:r>
            <a:r>
              <a:rPr dirty="0" sz="2500">
                <a:latin typeface="Calibri"/>
                <a:cs typeface="Calibri"/>
              </a:rPr>
              <a:t>as</a:t>
            </a:r>
            <a:r>
              <a:rPr dirty="0" sz="2500" spc="-45">
                <a:latin typeface="Calibri"/>
                <a:cs typeface="Calibri"/>
              </a:rPr>
              <a:t> </a:t>
            </a:r>
            <a:r>
              <a:rPr dirty="0" sz="2500" spc="-20">
                <a:latin typeface="Calibri"/>
                <a:cs typeface="Calibri"/>
              </a:rPr>
              <a:t>ideal</a:t>
            </a:r>
            <a:endParaRPr sz="25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185857" y="1417211"/>
            <a:ext cx="6932930" cy="2720975"/>
            <a:chOff x="1185857" y="1417211"/>
            <a:chExt cx="6932930" cy="2720975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85857" y="1417211"/>
              <a:ext cx="6932550" cy="2720461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4973194" y="1878710"/>
              <a:ext cx="1166495" cy="0"/>
            </a:xfrm>
            <a:custGeom>
              <a:avLst/>
              <a:gdLst/>
              <a:ahLst/>
              <a:cxnLst/>
              <a:rect l="l" t="t" r="r" b="b"/>
              <a:pathLst>
                <a:path w="1166495" h="0">
                  <a:moveTo>
                    <a:pt x="1166012" y="0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6E6E74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973187" y="2534792"/>
              <a:ext cx="1020444" cy="0"/>
            </a:xfrm>
            <a:custGeom>
              <a:avLst/>
              <a:gdLst/>
              <a:ahLst/>
              <a:cxnLst/>
              <a:rect l="l" t="t" r="r" b="b"/>
              <a:pathLst>
                <a:path w="1020445" h="0">
                  <a:moveTo>
                    <a:pt x="1020267" y="0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6E6E74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5191886" y="1897569"/>
              <a:ext cx="0" cy="618490"/>
            </a:xfrm>
            <a:custGeom>
              <a:avLst/>
              <a:gdLst/>
              <a:ahLst/>
              <a:cxnLst/>
              <a:rect l="l" t="t" r="r" b="b"/>
              <a:pathLst>
                <a:path w="0" h="618489">
                  <a:moveTo>
                    <a:pt x="0" y="0"/>
                  </a:moveTo>
                  <a:lnTo>
                    <a:pt x="0" y="618159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5147440" y="2439536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88900" y="0"/>
                  </a:moveTo>
                  <a:lnTo>
                    <a:pt x="44450" y="7620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5147440" y="1897573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0" y="76200"/>
                  </a:moveTo>
                  <a:lnTo>
                    <a:pt x="44450" y="0"/>
                  </a:lnTo>
                  <a:lnTo>
                    <a:pt x="88900" y="76200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4883310" y="1969824"/>
            <a:ext cx="2540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latin typeface="Calibri"/>
                <a:cs typeface="Calibri"/>
              </a:rPr>
              <a:t>V</a:t>
            </a:r>
            <a:r>
              <a:rPr dirty="0" baseline="-20833" sz="1800" spc="-37">
                <a:latin typeface="Calibri"/>
                <a:cs typeface="Calibri"/>
              </a:rPr>
              <a:t>r</a:t>
            </a:r>
            <a:endParaRPr baseline="-20833" sz="1800">
              <a:latin typeface="Calibri"/>
              <a:cs typeface="Calibri"/>
            </a:endParaRPr>
          </a:p>
        </p:txBody>
      </p:sp>
      <p:grpSp>
        <p:nvGrpSpPr>
          <p:cNvPr id="14" name="object 14" descr=""/>
          <p:cNvGrpSpPr/>
          <p:nvPr/>
        </p:nvGrpSpPr>
        <p:grpSpPr>
          <a:xfrm>
            <a:off x="3144478" y="2031591"/>
            <a:ext cx="234950" cy="440055"/>
            <a:chOff x="3144478" y="2031591"/>
            <a:chExt cx="234950" cy="440055"/>
          </a:xfrm>
        </p:grpSpPr>
        <p:sp>
          <p:nvSpPr>
            <p:cNvPr id="15" name="object 15" descr=""/>
            <p:cNvSpPr/>
            <p:nvPr/>
          </p:nvSpPr>
          <p:spPr>
            <a:xfrm>
              <a:off x="3159685" y="2041121"/>
              <a:ext cx="210820" cy="421005"/>
            </a:xfrm>
            <a:custGeom>
              <a:avLst/>
              <a:gdLst/>
              <a:ahLst/>
              <a:cxnLst/>
              <a:rect l="l" t="t" r="r" b="b"/>
              <a:pathLst>
                <a:path w="210820" h="421005">
                  <a:moveTo>
                    <a:pt x="0" y="0"/>
                  </a:moveTo>
                  <a:lnTo>
                    <a:pt x="210197" y="420382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3154003" y="2041116"/>
              <a:ext cx="80010" cy="88265"/>
            </a:xfrm>
            <a:custGeom>
              <a:avLst/>
              <a:gdLst/>
              <a:ahLst/>
              <a:cxnLst/>
              <a:rect l="l" t="t" r="r" b="b"/>
              <a:pathLst>
                <a:path w="80010" h="88264">
                  <a:moveTo>
                    <a:pt x="79514" y="48285"/>
                  </a:moveTo>
                  <a:lnTo>
                    <a:pt x="5676" y="0"/>
                  </a:lnTo>
                  <a:lnTo>
                    <a:pt x="0" y="88036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 descr=""/>
          <p:cNvSpPr txBox="1"/>
          <p:nvPr/>
        </p:nvSpPr>
        <p:spPr>
          <a:xfrm>
            <a:off x="3156784" y="2479955"/>
            <a:ext cx="97155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During discharge: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3422887" y="3204423"/>
            <a:ext cx="1078230" cy="269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600" spc="-260">
                <a:latin typeface="Cambria Math"/>
                <a:cs typeface="Cambria Math"/>
              </a:rPr>
              <a:t>𝑣𝑣</a:t>
            </a:r>
            <a:r>
              <a:rPr dirty="0" baseline="-14492" sz="1725" spc="-390">
                <a:latin typeface="Cambria Math"/>
                <a:cs typeface="Cambria Math"/>
              </a:rPr>
              <a:t>𝑜𝑜</a:t>
            </a:r>
            <a:r>
              <a:rPr dirty="0" sz="1600" spc="-260">
                <a:latin typeface="Cambria Math"/>
                <a:cs typeface="Cambria Math"/>
              </a:rPr>
              <a:t>(𝑡𝑡)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=</a:t>
            </a:r>
            <a:r>
              <a:rPr dirty="0" sz="1600" spc="100">
                <a:latin typeface="Cambria Math"/>
                <a:cs typeface="Cambria Math"/>
              </a:rPr>
              <a:t> </a:t>
            </a:r>
            <a:r>
              <a:rPr dirty="0" sz="1600" spc="-1050">
                <a:latin typeface="Cambria Math"/>
                <a:cs typeface="Cambria Math"/>
              </a:rPr>
              <a:t>𝑉𝑉</a:t>
            </a:r>
            <a:r>
              <a:rPr dirty="0" baseline="-14492" sz="1725" spc="-434">
                <a:latin typeface="Cambria Math"/>
                <a:cs typeface="Cambria Math"/>
              </a:rPr>
              <a:t>𝑝</a:t>
            </a:r>
            <a:r>
              <a:rPr dirty="0" baseline="-14492" sz="1725" spc="-322">
                <a:latin typeface="Cambria Math"/>
                <a:cs typeface="Cambria Math"/>
              </a:rPr>
              <a:t>𝑝</a:t>
            </a:r>
            <a:r>
              <a:rPr dirty="0" sz="1600" spc="-290">
                <a:latin typeface="Cambria Math"/>
                <a:cs typeface="Cambria Math"/>
              </a:rPr>
              <a:t>𝑒𝑒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9" name="object 19" descr=""/>
          <p:cNvSpPr/>
          <p:nvPr/>
        </p:nvSpPr>
        <p:spPr>
          <a:xfrm>
            <a:off x="4595713" y="3077310"/>
            <a:ext cx="438784" cy="179705"/>
          </a:xfrm>
          <a:custGeom>
            <a:avLst/>
            <a:gdLst/>
            <a:ahLst/>
            <a:cxnLst/>
            <a:rect l="l" t="t" r="r" b="b"/>
            <a:pathLst>
              <a:path w="438785" h="179704">
                <a:moveTo>
                  <a:pt x="391232" y="0"/>
                </a:moveTo>
                <a:lnTo>
                  <a:pt x="389416" y="5943"/>
                </a:lnTo>
                <a:lnTo>
                  <a:pt x="397665" y="10222"/>
                </a:lnTo>
                <a:lnTo>
                  <a:pt x="404847" y="16449"/>
                </a:lnTo>
                <a:lnTo>
                  <a:pt x="422782" y="59620"/>
                </a:lnTo>
                <a:lnTo>
                  <a:pt x="425040" y="89827"/>
                </a:lnTo>
                <a:lnTo>
                  <a:pt x="424475" y="105557"/>
                </a:lnTo>
                <a:lnTo>
                  <a:pt x="416010" y="144780"/>
                </a:lnTo>
                <a:lnTo>
                  <a:pt x="389416" y="173545"/>
                </a:lnTo>
                <a:lnTo>
                  <a:pt x="391232" y="179501"/>
                </a:lnTo>
                <a:lnTo>
                  <a:pt x="426132" y="148666"/>
                </a:lnTo>
                <a:lnTo>
                  <a:pt x="437622" y="106191"/>
                </a:lnTo>
                <a:lnTo>
                  <a:pt x="438384" y="89827"/>
                </a:lnTo>
                <a:lnTo>
                  <a:pt x="437657" y="74055"/>
                </a:lnTo>
                <a:lnTo>
                  <a:pt x="426132" y="30835"/>
                </a:lnTo>
                <a:lnTo>
                  <a:pt x="401900" y="4157"/>
                </a:lnTo>
                <a:lnTo>
                  <a:pt x="391232" y="0"/>
                </a:lnTo>
                <a:close/>
              </a:path>
              <a:path w="438785" h="179704">
                <a:moveTo>
                  <a:pt x="47164" y="0"/>
                </a:moveTo>
                <a:lnTo>
                  <a:pt x="12264" y="30835"/>
                </a:lnTo>
                <a:lnTo>
                  <a:pt x="763" y="73308"/>
                </a:lnTo>
                <a:lnTo>
                  <a:pt x="0" y="89827"/>
                </a:lnTo>
                <a:lnTo>
                  <a:pt x="733" y="105557"/>
                </a:lnTo>
                <a:lnTo>
                  <a:pt x="763" y="106191"/>
                </a:lnTo>
                <a:lnTo>
                  <a:pt x="12264" y="148666"/>
                </a:lnTo>
                <a:lnTo>
                  <a:pt x="47164" y="179501"/>
                </a:lnTo>
                <a:lnTo>
                  <a:pt x="48967" y="173545"/>
                </a:lnTo>
                <a:lnTo>
                  <a:pt x="40726" y="169275"/>
                </a:lnTo>
                <a:lnTo>
                  <a:pt x="33548" y="163058"/>
                </a:lnTo>
                <a:lnTo>
                  <a:pt x="15603" y="119961"/>
                </a:lnTo>
                <a:lnTo>
                  <a:pt x="13344" y="89827"/>
                </a:lnTo>
                <a:lnTo>
                  <a:pt x="13908" y="74055"/>
                </a:lnTo>
                <a:lnTo>
                  <a:pt x="22386" y="34747"/>
                </a:lnTo>
                <a:lnTo>
                  <a:pt x="48967" y="5943"/>
                </a:lnTo>
                <a:lnTo>
                  <a:pt x="471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 txBox="1"/>
          <p:nvPr/>
        </p:nvSpPr>
        <p:spPr>
          <a:xfrm>
            <a:off x="4436347" y="3047451"/>
            <a:ext cx="648970" cy="3162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46050">
              <a:lnSpc>
                <a:spcPts val="1130"/>
              </a:lnSpc>
              <a:spcBef>
                <a:spcPts val="120"/>
              </a:spcBef>
            </a:pPr>
            <a:r>
              <a:rPr dirty="0" u="sng" sz="1150" spc="7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150" spc="-12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𝑡𝑡−𝑡𝑡</a:t>
            </a:r>
            <a:r>
              <a:rPr dirty="0" u="sng" baseline="-14619" sz="1425" spc="-179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𝑝</a:t>
            </a:r>
            <a:r>
              <a:rPr dirty="0" u="sng" baseline="-14619" sz="1425" spc="232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-14619" sz="1425" spc="-7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𝑝</a:t>
            </a:r>
            <a:r>
              <a:rPr dirty="0" u="sng" baseline="-14619" sz="1425" spc="7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baseline="-14619" sz="1425">
              <a:latin typeface="Cambria Math"/>
              <a:cs typeface="Cambria Math"/>
            </a:endParaRPr>
          </a:p>
          <a:p>
            <a:pPr marL="38100">
              <a:lnSpc>
                <a:spcPts val="1130"/>
              </a:lnSpc>
            </a:pPr>
            <a:r>
              <a:rPr dirty="0" sz="1150" spc="-50">
                <a:latin typeface="Cambria Math"/>
                <a:cs typeface="Cambria Math"/>
              </a:rPr>
              <a:t>−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704825" y="3234141"/>
            <a:ext cx="213360" cy="20383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50" spc="-395">
                <a:latin typeface="Cambria Math"/>
                <a:cs typeface="Cambria Math"/>
              </a:rPr>
              <a:t>𝑅𝑅𝑅𝑅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2" name="object 22" descr=""/>
          <p:cNvSpPr/>
          <p:nvPr/>
        </p:nvSpPr>
        <p:spPr>
          <a:xfrm>
            <a:off x="2495169" y="1878710"/>
            <a:ext cx="0" cy="2623820"/>
          </a:xfrm>
          <a:custGeom>
            <a:avLst/>
            <a:gdLst/>
            <a:ahLst/>
            <a:cxnLst/>
            <a:rect l="l" t="t" r="r" b="b"/>
            <a:pathLst>
              <a:path w="0" h="2623820">
                <a:moveTo>
                  <a:pt x="0" y="0"/>
                </a:moveTo>
                <a:lnTo>
                  <a:pt x="0" y="2623527"/>
                </a:lnTo>
              </a:path>
            </a:pathLst>
          </a:custGeom>
          <a:ln w="19050">
            <a:solidFill>
              <a:srgbClr val="6E6E74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 txBox="1"/>
          <p:nvPr/>
        </p:nvSpPr>
        <p:spPr>
          <a:xfrm>
            <a:off x="2232953" y="4167261"/>
            <a:ext cx="23304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latin typeface="Calibri"/>
                <a:cs typeface="Calibri"/>
              </a:rPr>
              <a:t>t</a:t>
            </a:r>
            <a:r>
              <a:rPr dirty="0" baseline="-20833" sz="1800" spc="-37">
                <a:latin typeface="Calibri"/>
                <a:cs typeface="Calibri"/>
              </a:rPr>
              <a:t>p</a:t>
            </a:r>
            <a:endParaRPr baseline="-20833" sz="1800">
              <a:latin typeface="Calibri"/>
              <a:cs typeface="Calibri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079056" y="1678320"/>
            <a:ext cx="28067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latin typeface="Calibri"/>
                <a:cs typeface="Calibri"/>
              </a:rPr>
              <a:t>V</a:t>
            </a:r>
            <a:r>
              <a:rPr dirty="0" baseline="-20833" sz="1800" spc="-37">
                <a:latin typeface="Calibri"/>
                <a:cs typeface="Calibri"/>
              </a:rPr>
              <a:t>p</a:t>
            </a:r>
            <a:endParaRPr baseline="-20833" sz="1800">
              <a:latin typeface="Calibri"/>
              <a:cs typeface="Calibri"/>
            </a:endParaRPr>
          </a:p>
        </p:txBody>
      </p:sp>
      <p:grpSp>
        <p:nvGrpSpPr>
          <p:cNvPr id="25" name="object 25" descr=""/>
          <p:cNvGrpSpPr/>
          <p:nvPr/>
        </p:nvGrpSpPr>
        <p:grpSpPr>
          <a:xfrm>
            <a:off x="1392937" y="1869185"/>
            <a:ext cx="4683760" cy="2642870"/>
            <a:chOff x="1392937" y="1869185"/>
            <a:chExt cx="4683760" cy="2642870"/>
          </a:xfrm>
        </p:grpSpPr>
        <p:sp>
          <p:nvSpPr>
            <p:cNvPr id="26" name="object 26" descr=""/>
            <p:cNvSpPr/>
            <p:nvPr/>
          </p:nvSpPr>
          <p:spPr>
            <a:xfrm>
              <a:off x="1402462" y="1878710"/>
              <a:ext cx="1166495" cy="0"/>
            </a:xfrm>
            <a:custGeom>
              <a:avLst/>
              <a:gdLst/>
              <a:ahLst/>
              <a:cxnLst/>
              <a:rect l="l" t="t" r="r" b="b"/>
              <a:pathLst>
                <a:path w="1166495" h="0">
                  <a:moveTo>
                    <a:pt x="1166012" y="0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6E6E74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6066662" y="1878710"/>
              <a:ext cx="0" cy="2623820"/>
            </a:xfrm>
            <a:custGeom>
              <a:avLst/>
              <a:gdLst/>
              <a:ahLst/>
              <a:cxnLst/>
              <a:rect l="l" t="t" r="r" b="b"/>
              <a:pathLst>
                <a:path w="0" h="2623820">
                  <a:moveTo>
                    <a:pt x="0" y="0"/>
                  </a:moveTo>
                  <a:lnTo>
                    <a:pt x="0" y="2623527"/>
                  </a:lnTo>
                </a:path>
              </a:pathLst>
            </a:custGeom>
            <a:ln w="19050">
              <a:solidFill>
                <a:srgbClr val="6E6E74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 descr=""/>
          <p:cNvSpPr txBox="1"/>
          <p:nvPr/>
        </p:nvSpPr>
        <p:spPr>
          <a:xfrm>
            <a:off x="6092294" y="4167261"/>
            <a:ext cx="4572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800" spc="-20">
                <a:latin typeface="Calibri"/>
                <a:cs typeface="Calibri"/>
              </a:rPr>
              <a:t>t</a:t>
            </a:r>
            <a:r>
              <a:rPr dirty="0" baseline="-20833" sz="1800" spc="-30">
                <a:latin typeface="Calibri"/>
                <a:cs typeface="Calibri"/>
              </a:rPr>
              <a:t>p</a:t>
            </a:r>
            <a:r>
              <a:rPr dirty="0" sz="1800" spc="-20">
                <a:latin typeface="Calibri"/>
                <a:cs typeface="Calibri"/>
              </a:rPr>
              <a:t>+T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9" name="object 29" descr=""/>
          <p:cNvGrpSpPr/>
          <p:nvPr/>
        </p:nvGrpSpPr>
        <p:grpSpPr>
          <a:xfrm>
            <a:off x="2504506" y="2534792"/>
            <a:ext cx="3552825" cy="1948814"/>
            <a:chOff x="2504506" y="2534792"/>
            <a:chExt cx="3552825" cy="1948814"/>
          </a:xfrm>
        </p:grpSpPr>
        <p:sp>
          <p:nvSpPr>
            <p:cNvPr id="30" name="object 30" descr=""/>
            <p:cNvSpPr/>
            <p:nvPr/>
          </p:nvSpPr>
          <p:spPr>
            <a:xfrm>
              <a:off x="5774816" y="2534792"/>
              <a:ext cx="0" cy="1749425"/>
            </a:xfrm>
            <a:custGeom>
              <a:avLst/>
              <a:gdLst/>
              <a:ahLst/>
              <a:cxnLst/>
              <a:rect l="l" t="t" r="r" b="b"/>
              <a:pathLst>
                <a:path w="0" h="1749425">
                  <a:moveTo>
                    <a:pt x="0" y="0"/>
                  </a:moveTo>
                  <a:lnTo>
                    <a:pt x="0" y="1749018"/>
                  </a:lnTo>
                </a:path>
              </a:pathLst>
            </a:custGeom>
            <a:ln w="19050">
              <a:solidFill>
                <a:srgbClr val="6E6E74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2514028" y="4211192"/>
              <a:ext cx="3242310" cy="0"/>
            </a:xfrm>
            <a:custGeom>
              <a:avLst/>
              <a:gdLst/>
              <a:ahLst/>
              <a:cxnLst/>
              <a:rect l="l" t="t" r="r" b="b"/>
              <a:pathLst>
                <a:path w="3242310" h="0">
                  <a:moveTo>
                    <a:pt x="0" y="0"/>
                  </a:moveTo>
                  <a:lnTo>
                    <a:pt x="709993" y="0"/>
                  </a:lnTo>
                </a:path>
                <a:path w="3242310" h="0">
                  <a:moveTo>
                    <a:pt x="1074229" y="0"/>
                  </a:moveTo>
                  <a:lnTo>
                    <a:pt x="3241700" y="0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5679526" y="4166739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0" y="0"/>
                  </a:moveTo>
                  <a:lnTo>
                    <a:pt x="76200" y="44450"/>
                  </a:lnTo>
                  <a:lnTo>
                    <a:pt x="0" y="88900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2514031" y="4166737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76200" y="88899"/>
                  </a:moveTo>
                  <a:lnTo>
                    <a:pt x="0" y="44449"/>
                  </a:lnTo>
                  <a:lnTo>
                    <a:pt x="76200" y="0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2514028" y="4429125"/>
              <a:ext cx="3533775" cy="0"/>
            </a:xfrm>
            <a:custGeom>
              <a:avLst/>
              <a:gdLst/>
              <a:ahLst/>
              <a:cxnLst/>
              <a:rect l="l" t="t" r="r" b="b"/>
              <a:pathLst>
                <a:path w="3533775" h="0">
                  <a:moveTo>
                    <a:pt x="0" y="0"/>
                  </a:moveTo>
                  <a:lnTo>
                    <a:pt x="1438465" y="0"/>
                  </a:lnTo>
                </a:path>
                <a:path w="3533775" h="0">
                  <a:moveTo>
                    <a:pt x="1802701" y="0"/>
                  </a:moveTo>
                  <a:lnTo>
                    <a:pt x="3533203" y="0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5971029" y="4384671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0" y="0"/>
                  </a:moveTo>
                  <a:lnTo>
                    <a:pt x="76200" y="44450"/>
                  </a:lnTo>
                  <a:lnTo>
                    <a:pt x="0" y="88900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2514031" y="4384669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76200" y="88900"/>
                  </a:moveTo>
                  <a:lnTo>
                    <a:pt x="0" y="44450"/>
                  </a:lnTo>
                  <a:lnTo>
                    <a:pt x="76200" y="0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7" name="object 37" descr=""/>
          <p:cNvSpPr txBox="1"/>
          <p:nvPr/>
        </p:nvSpPr>
        <p:spPr>
          <a:xfrm>
            <a:off x="3291113" y="4010350"/>
            <a:ext cx="23050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latin typeface="Calibri"/>
                <a:cs typeface="Calibri"/>
              </a:rPr>
              <a:t>t</a:t>
            </a:r>
            <a:r>
              <a:rPr dirty="0" baseline="-20833" sz="1800" spc="-37">
                <a:latin typeface="Calibri"/>
                <a:cs typeface="Calibri"/>
              </a:rPr>
              <a:t>d</a:t>
            </a:r>
            <a:endParaRPr baseline="-20833" sz="1800">
              <a:latin typeface="Calibri"/>
              <a:cs typeface="Calibri"/>
            </a:endParaRPr>
          </a:p>
        </p:txBody>
      </p:sp>
      <p:sp>
        <p:nvSpPr>
          <p:cNvPr id="39" name="object 39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40" name="object 40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  <p:sp>
        <p:nvSpPr>
          <p:cNvPr id="38" name="object 38" descr=""/>
          <p:cNvSpPr txBox="1"/>
          <p:nvPr/>
        </p:nvSpPr>
        <p:spPr>
          <a:xfrm>
            <a:off x="4066608" y="4301854"/>
            <a:ext cx="13716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0">
                <a:latin typeface="Calibri"/>
                <a:cs typeface="Calibri"/>
              </a:rPr>
              <a:t>T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54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Calculating</a:t>
            </a:r>
            <a:r>
              <a:rPr dirty="0" sz="4000" spc="-90"/>
              <a:t> </a:t>
            </a:r>
            <a:r>
              <a:rPr dirty="0" sz="4000"/>
              <a:t>Ripple</a:t>
            </a:r>
            <a:r>
              <a:rPr dirty="0" sz="4000" spc="-85"/>
              <a:t> </a:t>
            </a:r>
            <a:r>
              <a:rPr dirty="0" sz="4000"/>
              <a:t>–</a:t>
            </a:r>
            <a:r>
              <a:rPr dirty="0" sz="4000" spc="-105"/>
              <a:t> </a:t>
            </a:r>
            <a:r>
              <a:rPr dirty="0" sz="4000"/>
              <a:t>Half</a:t>
            </a:r>
            <a:r>
              <a:rPr dirty="0" sz="4000" spc="-95"/>
              <a:t> </a:t>
            </a:r>
            <a:r>
              <a:rPr dirty="0" sz="4000" spc="-30"/>
              <a:t>Wave</a:t>
            </a:r>
            <a:r>
              <a:rPr dirty="0" sz="4000" spc="-70"/>
              <a:t> </a:t>
            </a:r>
            <a:r>
              <a:rPr dirty="0" sz="4000" spc="-10"/>
              <a:t>Rectifier</a:t>
            </a:r>
            <a:endParaRPr sz="4000"/>
          </a:p>
        </p:txBody>
      </p:sp>
      <p:sp>
        <p:nvSpPr>
          <p:cNvPr id="4" name="object 4" descr=""/>
          <p:cNvSpPr/>
          <p:nvPr/>
        </p:nvSpPr>
        <p:spPr>
          <a:xfrm>
            <a:off x="3486510" y="1760573"/>
            <a:ext cx="328930" cy="246379"/>
          </a:xfrm>
          <a:custGeom>
            <a:avLst/>
            <a:gdLst/>
            <a:ahLst/>
            <a:cxnLst/>
            <a:rect l="l" t="t" r="r" b="b"/>
            <a:pathLst>
              <a:path w="328929" h="246380">
                <a:moveTo>
                  <a:pt x="263850" y="0"/>
                </a:moveTo>
                <a:lnTo>
                  <a:pt x="261361" y="8140"/>
                </a:lnTo>
                <a:lnTo>
                  <a:pt x="272652" y="13998"/>
                </a:lnTo>
                <a:lnTo>
                  <a:pt x="282486" y="22525"/>
                </a:lnTo>
                <a:lnTo>
                  <a:pt x="303187" y="63700"/>
                </a:lnTo>
                <a:lnTo>
                  <a:pt x="309249" y="100370"/>
                </a:lnTo>
                <a:lnTo>
                  <a:pt x="309370" y="101400"/>
                </a:lnTo>
                <a:lnTo>
                  <a:pt x="309370" y="144527"/>
                </a:lnTo>
                <a:lnTo>
                  <a:pt x="303187" y="182151"/>
                </a:lnTo>
                <a:lnTo>
                  <a:pt x="282486" y="223256"/>
                </a:lnTo>
                <a:lnTo>
                  <a:pt x="261361" y="237629"/>
                </a:lnTo>
                <a:lnTo>
                  <a:pt x="263850" y="245770"/>
                </a:lnTo>
                <a:lnTo>
                  <a:pt x="302348" y="218974"/>
                </a:lnTo>
                <a:lnTo>
                  <a:pt x="324223" y="166349"/>
                </a:lnTo>
                <a:lnTo>
                  <a:pt x="328412" y="122986"/>
                </a:lnTo>
                <a:lnTo>
                  <a:pt x="327417" y="101400"/>
                </a:lnTo>
                <a:lnTo>
                  <a:pt x="318976" y="60036"/>
                </a:lnTo>
                <a:lnTo>
                  <a:pt x="291291" y="14630"/>
                </a:lnTo>
                <a:lnTo>
                  <a:pt x="278459" y="5695"/>
                </a:lnTo>
                <a:lnTo>
                  <a:pt x="263850" y="0"/>
                </a:lnTo>
                <a:close/>
              </a:path>
              <a:path w="328929" h="246380">
                <a:moveTo>
                  <a:pt x="64562" y="0"/>
                </a:moveTo>
                <a:lnTo>
                  <a:pt x="26064" y="26803"/>
                </a:lnTo>
                <a:lnTo>
                  <a:pt x="4194" y="79421"/>
                </a:lnTo>
                <a:lnTo>
                  <a:pt x="0" y="122986"/>
                </a:lnTo>
                <a:lnTo>
                  <a:pt x="1004" y="144527"/>
                </a:lnTo>
                <a:lnTo>
                  <a:pt x="1045" y="145400"/>
                </a:lnTo>
                <a:lnTo>
                  <a:pt x="9441" y="185734"/>
                </a:lnTo>
                <a:lnTo>
                  <a:pt x="37120" y="231149"/>
                </a:lnTo>
                <a:lnTo>
                  <a:pt x="64562" y="245770"/>
                </a:lnTo>
                <a:lnTo>
                  <a:pt x="67051" y="237629"/>
                </a:lnTo>
                <a:lnTo>
                  <a:pt x="55759" y="231774"/>
                </a:lnTo>
                <a:lnTo>
                  <a:pt x="45926" y="223256"/>
                </a:lnTo>
                <a:lnTo>
                  <a:pt x="25230" y="182151"/>
                </a:lnTo>
                <a:lnTo>
                  <a:pt x="19044" y="144527"/>
                </a:lnTo>
                <a:lnTo>
                  <a:pt x="18270" y="122986"/>
                </a:lnTo>
                <a:lnTo>
                  <a:pt x="19044" y="101400"/>
                </a:lnTo>
                <a:lnTo>
                  <a:pt x="25230" y="63700"/>
                </a:lnTo>
                <a:lnTo>
                  <a:pt x="45926" y="22525"/>
                </a:lnTo>
                <a:lnTo>
                  <a:pt x="67051" y="8140"/>
                </a:lnTo>
                <a:lnTo>
                  <a:pt x="6456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4291944" y="1760573"/>
            <a:ext cx="757555" cy="246379"/>
          </a:xfrm>
          <a:custGeom>
            <a:avLst/>
            <a:gdLst/>
            <a:ahLst/>
            <a:cxnLst/>
            <a:rect l="l" t="t" r="r" b="b"/>
            <a:pathLst>
              <a:path w="757554" h="246380">
                <a:moveTo>
                  <a:pt x="692856" y="0"/>
                </a:moveTo>
                <a:lnTo>
                  <a:pt x="690367" y="8140"/>
                </a:lnTo>
                <a:lnTo>
                  <a:pt x="701658" y="13998"/>
                </a:lnTo>
                <a:lnTo>
                  <a:pt x="711492" y="22525"/>
                </a:lnTo>
                <a:lnTo>
                  <a:pt x="732193" y="63700"/>
                </a:lnTo>
                <a:lnTo>
                  <a:pt x="738376" y="101400"/>
                </a:lnTo>
                <a:lnTo>
                  <a:pt x="739147" y="122986"/>
                </a:lnTo>
                <a:lnTo>
                  <a:pt x="738376" y="144527"/>
                </a:lnTo>
                <a:lnTo>
                  <a:pt x="732193" y="182151"/>
                </a:lnTo>
                <a:lnTo>
                  <a:pt x="711492" y="223256"/>
                </a:lnTo>
                <a:lnTo>
                  <a:pt x="690367" y="237629"/>
                </a:lnTo>
                <a:lnTo>
                  <a:pt x="692856" y="245770"/>
                </a:lnTo>
                <a:lnTo>
                  <a:pt x="731359" y="218974"/>
                </a:lnTo>
                <a:lnTo>
                  <a:pt x="753230" y="166349"/>
                </a:lnTo>
                <a:lnTo>
                  <a:pt x="757418" y="122986"/>
                </a:lnTo>
                <a:lnTo>
                  <a:pt x="756423" y="101400"/>
                </a:lnTo>
                <a:lnTo>
                  <a:pt x="747988" y="60036"/>
                </a:lnTo>
                <a:lnTo>
                  <a:pt x="720299" y="14630"/>
                </a:lnTo>
                <a:lnTo>
                  <a:pt x="707465" y="5695"/>
                </a:lnTo>
                <a:lnTo>
                  <a:pt x="692856" y="0"/>
                </a:lnTo>
                <a:close/>
              </a:path>
              <a:path w="757554" h="246380">
                <a:moveTo>
                  <a:pt x="64574" y="0"/>
                </a:moveTo>
                <a:lnTo>
                  <a:pt x="26064" y="26803"/>
                </a:lnTo>
                <a:lnTo>
                  <a:pt x="4194" y="79421"/>
                </a:lnTo>
                <a:lnTo>
                  <a:pt x="0" y="122986"/>
                </a:lnTo>
                <a:lnTo>
                  <a:pt x="1004" y="144527"/>
                </a:lnTo>
                <a:lnTo>
                  <a:pt x="9441" y="185734"/>
                </a:lnTo>
                <a:lnTo>
                  <a:pt x="37122" y="231149"/>
                </a:lnTo>
                <a:lnTo>
                  <a:pt x="64574" y="245770"/>
                </a:lnTo>
                <a:lnTo>
                  <a:pt x="67051" y="237629"/>
                </a:lnTo>
                <a:lnTo>
                  <a:pt x="55759" y="231774"/>
                </a:lnTo>
                <a:lnTo>
                  <a:pt x="45926" y="223256"/>
                </a:lnTo>
                <a:lnTo>
                  <a:pt x="25230" y="182151"/>
                </a:lnTo>
                <a:lnTo>
                  <a:pt x="19146" y="145400"/>
                </a:lnTo>
                <a:lnTo>
                  <a:pt x="19044" y="144527"/>
                </a:lnTo>
                <a:lnTo>
                  <a:pt x="19044" y="101400"/>
                </a:lnTo>
                <a:lnTo>
                  <a:pt x="25230" y="63700"/>
                </a:lnTo>
                <a:lnTo>
                  <a:pt x="45926" y="22525"/>
                </a:lnTo>
                <a:lnTo>
                  <a:pt x="67051" y="8140"/>
                </a:lnTo>
                <a:lnTo>
                  <a:pt x="645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510540" y="1272794"/>
            <a:ext cx="7437120" cy="10134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7505" indent="-319405">
              <a:lnSpc>
                <a:spcPct val="100000"/>
              </a:lnSpc>
              <a:spcBef>
                <a:spcPts val="100"/>
              </a:spcBef>
              <a:buClr>
                <a:srgbClr val="A7B788"/>
              </a:buClr>
              <a:buSzPct val="58333"/>
              <a:buFont typeface="Wingdings"/>
              <a:buChar char=""/>
              <a:tabLst>
                <a:tab pos="357505" algn="l"/>
              </a:tabLst>
            </a:pPr>
            <a:r>
              <a:rPr dirty="0" sz="1800" spc="-1050">
                <a:latin typeface="Cambria Math"/>
                <a:cs typeface="Cambria Math"/>
              </a:rPr>
              <a:t>𝑉𝑉</a:t>
            </a:r>
            <a:r>
              <a:rPr dirty="0" baseline="-14957" sz="1950" spc="-315">
                <a:latin typeface="Cambria Math"/>
                <a:cs typeface="Cambria Math"/>
              </a:rPr>
              <a:t>𝑟𝑟</a:t>
            </a:r>
            <a:r>
              <a:rPr dirty="0" baseline="-14957" sz="1950" spc="359">
                <a:latin typeface="Cambria Math"/>
                <a:cs typeface="Cambria Math"/>
              </a:rPr>
              <a:t> </a:t>
            </a:r>
            <a:r>
              <a:rPr dirty="0" sz="1800">
                <a:latin typeface="Calibri"/>
                <a:cs typeface="Calibri"/>
              </a:rPr>
              <a:t>is</a:t>
            </a:r>
            <a:r>
              <a:rPr dirty="0" sz="1800" spc="-10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the</a:t>
            </a:r>
            <a:r>
              <a:rPr dirty="0" sz="1800" spc="-8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difference </a:t>
            </a:r>
            <a:r>
              <a:rPr dirty="0" sz="1800">
                <a:latin typeface="Calibri"/>
                <a:cs typeface="Calibri"/>
              </a:rPr>
              <a:t>between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the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output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voltage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at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365">
                <a:latin typeface="Cambria Math"/>
                <a:cs typeface="Cambria Math"/>
              </a:rPr>
              <a:t>𝑡𝑡</a:t>
            </a:r>
            <a:r>
              <a:rPr dirty="0" sz="1800" spc="145">
                <a:latin typeface="Cambria Math"/>
                <a:cs typeface="Cambria Math"/>
              </a:rPr>
              <a:t> </a:t>
            </a:r>
            <a:r>
              <a:rPr dirty="0" sz="1800">
                <a:latin typeface="Cambria Math"/>
                <a:cs typeface="Cambria Math"/>
              </a:rPr>
              <a:t>=</a:t>
            </a:r>
            <a:r>
              <a:rPr dirty="0" sz="1800" spc="80">
                <a:latin typeface="Cambria Math"/>
                <a:cs typeface="Cambria Math"/>
              </a:rPr>
              <a:t> </a:t>
            </a:r>
            <a:r>
              <a:rPr dirty="0" sz="1800" spc="-350">
                <a:latin typeface="Cambria Math"/>
                <a:cs typeface="Cambria Math"/>
              </a:rPr>
              <a:t>𝑡𝑡</a:t>
            </a:r>
            <a:r>
              <a:rPr dirty="0" baseline="-14957" sz="1950" spc="-525">
                <a:latin typeface="Cambria Math"/>
                <a:cs typeface="Cambria Math"/>
              </a:rPr>
              <a:t>𝑝𝑝</a:t>
            </a:r>
            <a:r>
              <a:rPr dirty="0" baseline="-14957" sz="1950" spc="322">
                <a:latin typeface="Cambria Math"/>
                <a:cs typeface="Cambria Math"/>
              </a:rPr>
              <a:t> </a:t>
            </a:r>
            <a:r>
              <a:rPr dirty="0" sz="1800">
                <a:latin typeface="Calibri"/>
                <a:cs typeface="Calibri"/>
              </a:rPr>
              <a:t>and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at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-365">
                <a:latin typeface="Cambria Math"/>
                <a:cs typeface="Cambria Math"/>
              </a:rPr>
              <a:t>𝑡𝑡</a:t>
            </a:r>
            <a:r>
              <a:rPr dirty="0" sz="1800" spc="150">
                <a:latin typeface="Cambria Math"/>
                <a:cs typeface="Cambria Math"/>
              </a:rPr>
              <a:t> </a:t>
            </a:r>
            <a:r>
              <a:rPr dirty="0" sz="1800">
                <a:latin typeface="Cambria Math"/>
                <a:cs typeface="Cambria Math"/>
              </a:rPr>
              <a:t>=</a:t>
            </a:r>
            <a:r>
              <a:rPr dirty="0" sz="1800" spc="80">
                <a:latin typeface="Cambria Math"/>
                <a:cs typeface="Cambria Math"/>
              </a:rPr>
              <a:t> </a:t>
            </a:r>
            <a:r>
              <a:rPr dirty="0" sz="1800" spc="-350">
                <a:latin typeface="Cambria Math"/>
                <a:cs typeface="Cambria Math"/>
              </a:rPr>
              <a:t>𝑡𝑡</a:t>
            </a:r>
            <a:r>
              <a:rPr dirty="0" baseline="-14957" sz="1950" spc="-525">
                <a:latin typeface="Cambria Math"/>
                <a:cs typeface="Cambria Math"/>
              </a:rPr>
              <a:t>𝑝𝑝</a:t>
            </a:r>
            <a:r>
              <a:rPr dirty="0" baseline="-14957" sz="1950" spc="307">
                <a:latin typeface="Cambria Math"/>
                <a:cs typeface="Cambria Math"/>
              </a:rPr>
              <a:t> </a:t>
            </a:r>
            <a:r>
              <a:rPr dirty="0" sz="1800">
                <a:latin typeface="Cambria Math"/>
                <a:cs typeface="Cambria Math"/>
              </a:rPr>
              <a:t>+</a:t>
            </a:r>
            <a:r>
              <a:rPr dirty="0" sz="1800" spc="-25">
                <a:latin typeface="Cambria Math"/>
                <a:cs typeface="Cambria Math"/>
              </a:rPr>
              <a:t> </a:t>
            </a:r>
            <a:r>
              <a:rPr dirty="0" sz="1800" spc="-380">
                <a:latin typeface="Cambria Math"/>
                <a:cs typeface="Cambria Math"/>
              </a:rPr>
              <a:t>𝑡𝑡</a:t>
            </a:r>
            <a:r>
              <a:rPr dirty="0" baseline="-14957" sz="1950" spc="-569">
                <a:latin typeface="Cambria Math"/>
                <a:cs typeface="Cambria Math"/>
              </a:rPr>
              <a:t>𝑑𝑑</a:t>
            </a:r>
            <a:endParaRPr baseline="-14957" sz="1950">
              <a:latin typeface="Cambria Math"/>
              <a:cs typeface="Cambria Math"/>
            </a:endParaRPr>
          </a:p>
          <a:p>
            <a:pPr marL="2324100">
              <a:lnSpc>
                <a:spcPct val="100000"/>
              </a:lnSpc>
              <a:spcBef>
                <a:spcPts val="1400"/>
              </a:spcBef>
              <a:tabLst>
                <a:tab pos="3366770" algn="l"/>
              </a:tabLst>
            </a:pPr>
            <a:r>
              <a:rPr dirty="0" sz="1600" spc="-944">
                <a:latin typeface="Cambria Math"/>
                <a:cs typeface="Cambria Math"/>
              </a:rPr>
              <a:t>𝑉𝑉</a:t>
            </a:r>
            <a:r>
              <a:rPr dirty="0" baseline="-14492" sz="1725" spc="-277">
                <a:latin typeface="Cambria Math"/>
                <a:cs typeface="Cambria Math"/>
              </a:rPr>
              <a:t>𝑟𝑟</a:t>
            </a:r>
            <a:r>
              <a:rPr dirty="0" baseline="-14492" sz="1725" spc="427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=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sz="1600" spc="-385">
                <a:latin typeface="Cambria Math"/>
                <a:cs typeface="Cambria Math"/>
              </a:rPr>
              <a:t>𝑣𝑣</a:t>
            </a:r>
            <a:r>
              <a:rPr dirty="0" baseline="-14492" sz="1725" spc="-577">
                <a:latin typeface="Cambria Math"/>
                <a:cs typeface="Cambria Math"/>
              </a:rPr>
              <a:t>𝑜𝑜</a:t>
            </a:r>
            <a:r>
              <a:rPr dirty="0" baseline="-14492" sz="1725" spc="232">
                <a:latin typeface="Cambria Math"/>
                <a:cs typeface="Cambria Math"/>
              </a:rPr>
              <a:t>  </a:t>
            </a:r>
            <a:r>
              <a:rPr dirty="0" sz="1600" spc="-330">
                <a:latin typeface="Cambria Math"/>
                <a:cs typeface="Cambria Math"/>
              </a:rPr>
              <a:t>𝑡𝑡</a:t>
            </a:r>
            <a:r>
              <a:rPr dirty="0" baseline="-14492" sz="1725" spc="-494">
                <a:latin typeface="Cambria Math"/>
                <a:cs typeface="Cambria Math"/>
              </a:rPr>
              <a:t>𝑝𝑝</a:t>
            </a:r>
            <a:r>
              <a:rPr dirty="0" baseline="-14492" sz="1725">
                <a:latin typeface="Cambria Math"/>
                <a:cs typeface="Cambria Math"/>
              </a:rPr>
              <a:t>	</a:t>
            </a:r>
            <a:r>
              <a:rPr dirty="0" sz="1600">
                <a:latin typeface="Cambria Math"/>
                <a:cs typeface="Cambria Math"/>
              </a:rPr>
              <a:t>−</a:t>
            </a:r>
            <a:r>
              <a:rPr dirty="0" sz="1600" spc="5">
                <a:latin typeface="Cambria Math"/>
                <a:cs typeface="Cambria Math"/>
              </a:rPr>
              <a:t> </a:t>
            </a:r>
            <a:r>
              <a:rPr dirty="0" sz="1600" spc="-385">
                <a:latin typeface="Cambria Math"/>
                <a:cs typeface="Cambria Math"/>
              </a:rPr>
              <a:t>𝑣𝑣</a:t>
            </a:r>
            <a:r>
              <a:rPr dirty="0" baseline="-14492" sz="1725" spc="-577">
                <a:latin typeface="Cambria Math"/>
                <a:cs typeface="Cambria Math"/>
              </a:rPr>
              <a:t>𝑜𝑜</a:t>
            </a:r>
            <a:r>
              <a:rPr dirty="0" baseline="-14492" sz="1725" spc="225">
                <a:latin typeface="Cambria Math"/>
                <a:cs typeface="Cambria Math"/>
              </a:rPr>
              <a:t>  </a:t>
            </a:r>
            <a:r>
              <a:rPr dirty="0" sz="1600" spc="-310">
                <a:latin typeface="Cambria Math"/>
                <a:cs typeface="Cambria Math"/>
              </a:rPr>
              <a:t>𝑡𝑡</a:t>
            </a:r>
            <a:r>
              <a:rPr dirty="0" baseline="-14492" sz="1725" spc="-465">
                <a:latin typeface="Cambria Math"/>
                <a:cs typeface="Cambria Math"/>
              </a:rPr>
              <a:t>𝑝𝑝</a:t>
            </a:r>
            <a:r>
              <a:rPr dirty="0" baseline="-14492" sz="1725" spc="284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+ </a:t>
            </a:r>
            <a:r>
              <a:rPr dirty="0" sz="1600" spc="-340">
                <a:latin typeface="Cambria Math"/>
                <a:cs typeface="Cambria Math"/>
              </a:rPr>
              <a:t>𝑡𝑡</a:t>
            </a:r>
            <a:r>
              <a:rPr dirty="0" baseline="-14492" sz="1725" spc="-509">
                <a:latin typeface="Cambria Math"/>
                <a:cs typeface="Cambria Math"/>
              </a:rPr>
              <a:t>𝑑𝑑</a:t>
            </a:r>
            <a:endParaRPr baseline="-14492" sz="1725">
              <a:latin typeface="Cambria Math"/>
              <a:cs typeface="Cambria Math"/>
            </a:endParaRPr>
          </a:p>
          <a:p>
            <a:pPr marL="403225">
              <a:lnSpc>
                <a:spcPct val="100000"/>
              </a:lnSpc>
              <a:spcBef>
                <a:spcPts val="375"/>
              </a:spcBef>
            </a:pPr>
            <a:r>
              <a:rPr dirty="0" sz="1600" spc="-10">
                <a:latin typeface="Calibri"/>
                <a:cs typeface="Calibri"/>
              </a:rPr>
              <a:t>where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3050646" y="2407510"/>
            <a:ext cx="329565" cy="246379"/>
          </a:xfrm>
          <a:custGeom>
            <a:avLst/>
            <a:gdLst/>
            <a:ahLst/>
            <a:cxnLst/>
            <a:rect l="l" t="t" r="r" b="b"/>
            <a:pathLst>
              <a:path w="329564" h="246380">
                <a:moveTo>
                  <a:pt x="264612" y="0"/>
                </a:moveTo>
                <a:lnTo>
                  <a:pt x="262123" y="8140"/>
                </a:lnTo>
                <a:lnTo>
                  <a:pt x="273414" y="13998"/>
                </a:lnTo>
                <a:lnTo>
                  <a:pt x="283248" y="22525"/>
                </a:lnTo>
                <a:lnTo>
                  <a:pt x="303949" y="63700"/>
                </a:lnTo>
                <a:lnTo>
                  <a:pt x="310011" y="100370"/>
                </a:lnTo>
                <a:lnTo>
                  <a:pt x="310132" y="101400"/>
                </a:lnTo>
                <a:lnTo>
                  <a:pt x="310132" y="144527"/>
                </a:lnTo>
                <a:lnTo>
                  <a:pt x="303949" y="182151"/>
                </a:lnTo>
                <a:lnTo>
                  <a:pt x="283248" y="223256"/>
                </a:lnTo>
                <a:lnTo>
                  <a:pt x="262123" y="237629"/>
                </a:lnTo>
                <a:lnTo>
                  <a:pt x="264612" y="245770"/>
                </a:lnTo>
                <a:lnTo>
                  <a:pt x="303115" y="218974"/>
                </a:lnTo>
                <a:lnTo>
                  <a:pt x="324986" y="166349"/>
                </a:lnTo>
                <a:lnTo>
                  <a:pt x="329174" y="122986"/>
                </a:lnTo>
                <a:lnTo>
                  <a:pt x="328179" y="101400"/>
                </a:lnTo>
                <a:lnTo>
                  <a:pt x="319744" y="60036"/>
                </a:lnTo>
                <a:lnTo>
                  <a:pt x="292055" y="14630"/>
                </a:lnTo>
                <a:lnTo>
                  <a:pt x="279221" y="5695"/>
                </a:lnTo>
                <a:lnTo>
                  <a:pt x="264612" y="0"/>
                </a:lnTo>
                <a:close/>
              </a:path>
              <a:path w="329564" h="246380">
                <a:moveTo>
                  <a:pt x="64562" y="0"/>
                </a:moveTo>
                <a:lnTo>
                  <a:pt x="26064" y="26803"/>
                </a:lnTo>
                <a:lnTo>
                  <a:pt x="4194" y="79421"/>
                </a:lnTo>
                <a:lnTo>
                  <a:pt x="0" y="122986"/>
                </a:lnTo>
                <a:lnTo>
                  <a:pt x="1004" y="144527"/>
                </a:lnTo>
                <a:lnTo>
                  <a:pt x="1045" y="145400"/>
                </a:lnTo>
                <a:lnTo>
                  <a:pt x="9441" y="185734"/>
                </a:lnTo>
                <a:lnTo>
                  <a:pt x="37120" y="231149"/>
                </a:lnTo>
                <a:lnTo>
                  <a:pt x="64562" y="245770"/>
                </a:lnTo>
                <a:lnTo>
                  <a:pt x="67051" y="237629"/>
                </a:lnTo>
                <a:lnTo>
                  <a:pt x="55759" y="231774"/>
                </a:lnTo>
                <a:lnTo>
                  <a:pt x="45926" y="223256"/>
                </a:lnTo>
                <a:lnTo>
                  <a:pt x="25230" y="182151"/>
                </a:lnTo>
                <a:lnTo>
                  <a:pt x="19044" y="144527"/>
                </a:lnTo>
                <a:lnTo>
                  <a:pt x="18270" y="122986"/>
                </a:lnTo>
                <a:lnTo>
                  <a:pt x="19044" y="101400"/>
                </a:lnTo>
                <a:lnTo>
                  <a:pt x="25230" y="63700"/>
                </a:lnTo>
                <a:lnTo>
                  <a:pt x="45926" y="22525"/>
                </a:lnTo>
                <a:lnTo>
                  <a:pt x="67051" y="8140"/>
                </a:lnTo>
                <a:lnTo>
                  <a:pt x="6456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4740000" y="2407510"/>
            <a:ext cx="758190" cy="246379"/>
          </a:xfrm>
          <a:custGeom>
            <a:avLst/>
            <a:gdLst/>
            <a:ahLst/>
            <a:cxnLst/>
            <a:rect l="l" t="t" r="r" b="b"/>
            <a:pathLst>
              <a:path w="758189" h="246380">
                <a:moveTo>
                  <a:pt x="693618" y="0"/>
                </a:moveTo>
                <a:lnTo>
                  <a:pt x="691129" y="8140"/>
                </a:lnTo>
                <a:lnTo>
                  <a:pt x="702420" y="13998"/>
                </a:lnTo>
                <a:lnTo>
                  <a:pt x="712254" y="22525"/>
                </a:lnTo>
                <a:lnTo>
                  <a:pt x="732955" y="63700"/>
                </a:lnTo>
                <a:lnTo>
                  <a:pt x="739138" y="101400"/>
                </a:lnTo>
                <a:lnTo>
                  <a:pt x="739909" y="122986"/>
                </a:lnTo>
                <a:lnTo>
                  <a:pt x="739138" y="144527"/>
                </a:lnTo>
                <a:lnTo>
                  <a:pt x="732955" y="182151"/>
                </a:lnTo>
                <a:lnTo>
                  <a:pt x="712254" y="223256"/>
                </a:lnTo>
                <a:lnTo>
                  <a:pt x="691129" y="237629"/>
                </a:lnTo>
                <a:lnTo>
                  <a:pt x="693618" y="245770"/>
                </a:lnTo>
                <a:lnTo>
                  <a:pt x="732121" y="218974"/>
                </a:lnTo>
                <a:lnTo>
                  <a:pt x="753992" y="166349"/>
                </a:lnTo>
                <a:lnTo>
                  <a:pt x="758180" y="122986"/>
                </a:lnTo>
                <a:lnTo>
                  <a:pt x="757185" y="101400"/>
                </a:lnTo>
                <a:lnTo>
                  <a:pt x="748750" y="60036"/>
                </a:lnTo>
                <a:lnTo>
                  <a:pt x="721061" y="14630"/>
                </a:lnTo>
                <a:lnTo>
                  <a:pt x="708227" y="5695"/>
                </a:lnTo>
                <a:lnTo>
                  <a:pt x="693618" y="0"/>
                </a:lnTo>
                <a:close/>
              </a:path>
              <a:path w="758189" h="246380">
                <a:moveTo>
                  <a:pt x="64574" y="0"/>
                </a:moveTo>
                <a:lnTo>
                  <a:pt x="26064" y="26803"/>
                </a:lnTo>
                <a:lnTo>
                  <a:pt x="4194" y="79421"/>
                </a:lnTo>
                <a:lnTo>
                  <a:pt x="0" y="122986"/>
                </a:lnTo>
                <a:lnTo>
                  <a:pt x="1004" y="144527"/>
                </a:lnTo>
                <a:lnTo>
                  <a:pt x="1045" y="145400"/>
                </a:lnTo>
                <a:lnTo>
                  <a:pt x="9441" y="185734"/>
                </a:lnTo>
                <a:lnTo>
                  <a:pt x="37122" y="231149"/>
                </a:lnTo>
                <a:lnTo>
                  <a:pt x="64574" y="245770"/>
                </a:lnTo>
                <a:lnTo>
                  <a:pt x="67051" y="237629"/>
                </a:lnTo>
                <a:lnTo>
                  <a:pt x="55759" y="231774"/>
                </a:lnTo>
                <a:lnTo>
                  <a:pt x="45926" y="223256"/>
                </a:lnTo>
                <a:lnTo>
                  <a:pt x="25230" y="182151"/>
                </a:lnTo>
                <a:lnTo>
                  <a:pt x="19146" y="145400"/>
                </a:lnTo>
                <a:lnTo>
                  <a:pt x="19044" y="144527"/>
                </a:lnTo>
                <a:lnTo>
                  <a:pt x="18270" y="122986"/>
                </a:lnTo>
                <a:lnTo>
                  <a:pt x="19044" y="101400"/>
                </a:lnTo>
                <a:lnTo>
                  <a:pt x="21364" y="81638"/>
                </a:lnTo>
                <a:lnTo>
                  <a:pt x="37552" y="33720"/>
                </a:lnTo>
                <a:lnTo>
                  <a:pt x="67051" y="8140"/>
                </a:lnTo>
                <a:lnTo>
                  <a:pt x="645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2733039" y="2371598"/>
            <a:ext cx="3383279" cy="269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01600">
              <a:lnSpc>
                <a:spcPct val="100000"/>
              </a:lnSpc>
              <a:spcBef>
                <a:spcPts val="100"/>
              </a:spcBef>
              <a:tabLst>
                <a:tab pos="720725" algn="l"/>
                <a:tab pos="1296670" algn="l"/>
                <a:tab pos="1790700" algn="l"/>
                <a:tab pos="2838450" algn="l"/>
              </a:tabLst>
            </a:pPr>
            <a:r>
              <a:rPr dirty="0" sz="1600" spc="-385">
                <a:latin typeface="Cambria Math"/>
                <a:cs typeface="Cambria Math"/>
              </a:rPr>
              <a:t>𝑣𝑣</a:t>
            </a:r>
            <a:r>
              <a:rPr dirty="0" baseline="-14492" sz="1725" spc="-577">
                <a:latin typeface="Cambria Math"/>
                <a:cs typeface="Cambria Math"/>
              </a:rPr>
              <a:t>𝑜𝑜</a:t>
            </a:r>
            <a:r>
              <a:rPr dirty="0" baseline="-14492" sz="1725" spc="232">
                <a:latin typeface="Cambria Math"/>
                <a:cs typeface="Cambria Math"/>
              </a:rPr>
              <a:t>  </a:t>
            </a:r>
            <a:r>
              <a:rPr dirty="0" sz="1600" spc="-330">
                <a:latin typeface="Cambria Math"/>
                <a:cs typeface="Cambria Math"/>
              </a:rPr>
              <a:t>𝑡𝑡</a:t>
            </a:r>
            <a:r>
              <a:rPr dirty="0" baseline="-14492" sz="1725" spc="-494">
                <a:latin typeface="Cambria Math"/>
                <a:cs typeface="Cambria Math"/>
              </a:rPr>
              <a:t>𝑝𝑝</a:t>
            </a:r>
            <a:r>
              <a:rPr dirty="0" baseline="-14492" sz="1725">
                <a:latin typeface="Cambria Math"/>
                <a:cs typeface="Cambria Math"/>
              </a:rPr>
              <a:t>	</a:t>
            </a:r>
            <a:r>
              <a:rPr dirty="0" sz="1600">
                <a:latin typeface="Cambria Math"/>
                <a:cs typeface="Cambria Math"/>
              </a:rPr>
              <a:t>=</a:t>
            </a:r>
            <a:r>
              <a:rPr dirty="0" sz="1600" spc="75">
                <a:latin typeface="Cambria Math"/>
                <a:cs typeface="Cambria Math"/>
              </a:rPr>
              <a:t> </a:t>
            </a:r>
            <a:r>
              <a:rPr dirty="0" sz="1600" spc="-980">
                <a:latin typeface="Cambria Math"/>
                <a:cs typeface="Cambria Math"/>
              </a:rPr>
              <a:t>𝑉𝑉</a:t>
            </a:r>
            <a:r>
              <a:rPr dirty="0" baseline="-14492" sz="1725" spc="-330">
                <a:latin typeface="Cambria Math"/>
                <a:cs typeface="Cambria Math"/>
              </a:rPr>
              <a:t>𝑝𝑝</a:t>
            </a:r>
            <a:r>
              <a:rPr dirty="0" baseline="-14492" sz="1725">
                <a:latin typeface="Cambria Math"/>
                <a:cs typeface="Cambria Math"/>
              </a:rPr>
              <a:t>	</a:t>
            </a:r>
            <a:r>
              <a:rPr dirty="0" sz="1600" spc="-25">
                <a:latin typeface="Calibri"/>
                <a:cs typeface="Calibri"/>
              </a:rPr>
              <a:t>and</a:t>
            </a:r>
            <a:r>
              <a:rPr dirty="0" sz="1600">
                <a:latin typeface="Calibri"/>
                <a:cs typeface="Calibri"/>
              </a:rPr>
              <a:t>	</a:t>
            </a:r>
            <a:r>
              <a:rPr dirty="0" sz="1600" spc="-385">
                <a:latin typeface="Cambria Math"/>
                <a:cs typeface="Cambria Math"/>
              </a:rPr>
              <a:t>𝑣𝑣</a:t>
            </a:r>
            <a:r>
              <a:rPr dirty="0" baseline="-14492" sz="1725" spc="-577">
                <a:latin typeface="Cambria Math"/>
                <a:cs typeface="Cambria Math"/>
              </a:rPr>
              <a:t>𝑜𝑜</a:t>
            </a:r>
            <a:r>
              <a:rPr dirty="0" baseline="-14492" sz="1725" spc="225">
                <a:latin typeface="Cambria Math"/>
                <a:cs typeface="Cambria Math"/>
              </a:rPr>
              <a:t>  </a:t>
            </a:r>
            <a:r>
              <a:rPr dirty="0" sz="1600" spc="-310">
                <a:latin typeface="Cambria Math"/>
                <a:cs typeface="Cambria Math"/>
              </a:rPr>
              <a:t>𝑡𝑡</a:t>
            </a:r>
            <a:r>
              <a:rPr dirty="0" baseline="-14492" sz="1725" spc="-465">
                <a:latin typeface="Cambria Math"/>
                <a:cs typeface="Cambria Math"/>
              </a:rPr>
              <a:t>𝑝𝑝</a:t>
            </a:r>
            <a:r>
              <a:rPr dirty="0" baseline="-14492" sz="1725" spc="292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+ </a:t>
            </a:r>
            <a:r>
              <a:rPr dirty="0" sz="1600" spc="-340">
                <a:latin typeface="Cambria Math"/>
                <a:cs typeface="Cambria Math"/>
              </a:rPr>
              <a:t>𝑡𝑡</a:t>
            </a:r>
            <a:r>
              <a:rPr dirty="0" baseline="-14492" sz="1725" spc="-509">
                <a:latin typeface="Cambria Math"/>
                <a:cs typeface="Cambria Math"/>
              </a:rPr>
              <a:t>𝑑𝑑</a:t>
            </a:r>
            <a:r>
              <a:rPr dirty="0" baseline="-14492" sz="1725">
                <a:latin typeface="Cambria Math"/>
                <a:cs typeface="Cambria Math"/>
              </a:rPr>
              <a:t>	</a:t>
            </a:r>
            <a:r>
              <a:rPr dirty="0" sz="1600">
                <a:latin typeface="Cambria Math"/>
                <a:cs typeface="Cambria Math"/>
              </a:rPr>
              <a:t>=</a:t>
            </a:r>
            <a:r>
              <a:rPr dirty="0" sz="1600" spc="85">
                <a:latin typeface="Cambria Math"/>
                <a:cs typeface="Cambria Math"/>
              </a:rPr>
              <a:t> </a:t>
            </a:r>
            <a:r>
              <a:rPr dirty="0" sz="1600" spc="-1050">
                <a:latin typeface="Cambria Math"/>
                <a:cs typeface="Cambria Math"/>
              </a:rPr>
              <a:t>𝑉𝑉</a:t>
            </a:r>
            <a:r>
              <a:rPr dirty="0" baseline="-14492" sz="1725" spc="-434">
                <a:latin typeface="Cambria Math"/>
                <a:cs typeface="Cambria Math"/>
              </a:rPr>
              <a:t>𝑝</a:t>
            </a:r>
            <a:r>
              <a:rPr dirty="0" baseline="-14492" sz="1725" spc="-322">
                <a:latin typeface="Cambria Math"/>
                <a:cs typeface="Cambria Math"/>
              </a:rPr>
              <a:t>𝑝</a:t>
            </a:r>
            <a:r>
              <a:rPr dirty="0" sz="1600" spc="-290">
                <a:latin typeface="Cambria Math"/>
                <a:cs typeface="Cambria Math"/>
              </a:rPr>
              <a:t>𝑒𝑒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6185153" y="2441448"/>
            <a:ext cx="170180" cy="10160"/>
          </a:xfrm>
          <a:custGeom>
            <a:avLst/>
            <a:gdLst/>
            <a:ahLst/>
            <a:cxnLst/>
            <a:rect l="l" t="t" r="r" b="b"/>
            <a:pathLst>
              <a:path w="170179" h="10160">
                <a:moveTo>
                  <a:pt x="169925" y="0"/>
                </a:moveTo>
                <a:lnTo>
                  <a:pt x="0" y="0"/>
                </a:lnTo>
                <a:lnTo>
                  <a:pt x="0" y="9905"/>
                </a:lnTo>
                <a:lnTo>
                  <a:pt x="169925" y="9905"/>
                </a:lnTo>
                <a:lnTo>
                  <a:pt x="1699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6038850" y="2255011"/>
            <a:ext cx="337820" cy="27559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58115">
              <a:lnSpc>
                <a:spcPts val="855"/>
              </a:lnSpc>
              <a:spcBef>
                <a:spcPts val="110"/>
              </a:spcBef>
            </a:pPr>
            <a:r>
              <a:rPr dirty="0" sz="950" spc="-130">
                <a:latin typeface="Cambria Math"/>
                <a:cs typeface="Cambria Math"/>
              </a:rPr>
              <a:t>𝑡𝑡</a:t>
            </a:r>
            <a:r>
              <a:rPr dirty="0" baseline="-17543" sz="1425" spc="-195">
                <a:latin typeface="Cambria Math"/>
                <a:cs typeface="Cambria Math"/>
              </a:rPr>
              <a:t>𝑑𝑑</a:t>
            </a:r>
            <a:endParaRPr baseline="-17543" sz="1425">
              <a:latin typeface="Cambria Math"/>
              <a:cs typeface="Cambria Math"/>
            </a:endParaRPr>
          </a:p>
          <a:p>
            <a:pPr marL="38100">
              <a:lnSpc>
                <a:spcPts val="1095"/>
              </a:lnSpc>
            </a:pPr>
            <a:r>
              <a:rPr dirty="0" sz="1150" spc="-50">
                <a:latin typeface="Cambria Math"/>
                <a:cs typeface="Cambria Math"/>
              </a:rPr>
              <a:t>−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6172453" y="2428016"/>
            <a:ext cx="196215" cy="1720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50" spc="-290">
                <a:latin typeface="Cambria Math"/>
                <a:cs typeface="Cambria Math"/>
              </a:rPr>
              <a:t>𝑅𝑅𝑅𝑅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901700" y="2663443"/>
            <a:ext cx="211454" cy="269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25">
                <a:latin typeface="Calibri"/>
                <a:cs typeface="Calibri"/>
              </a:rPr>
              <a:t>so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062221" y="2995675"/>
            <a:ext cx="716280" cy="269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150" spc="-375">
                <a:latin typeface="Cambria Math"/>
                <a:cs typeface="Cambria Math"/>
              </a:rPr>
              <a:t>𝑅𝑅𝑅𝑅</a:t>
            </a:r>
            <a:r>
              <a:rPr dirty="0" sz="1150" spc="300">
                <a:latin typeface="Cambria Math"/>
                <a:cs typeface="Cambria Math"/>
              </a:rPr>
              <a:t> </a:t>
            </a:r>
            <a:r>
              <a:rPr dirty="0" baseline="-6944" sz="2400">
                <a:latin typeface="Cambria Math"/>
                <a:cs typeface="Cambria Math"/>
              </a:rPr>
              <a:t>=</a:t>
            </a:r>
            <a:r>
              <a:rPr dirty="0" baseline="-6944" sz="2400" spc="127">
                <a:latin typeface="Cambria Math"/>
                <a:cs typeface="Cambria Math"/>
              </a:rPr>
              <a:t> </a:t>
            </a:r>
            <a:r>
              <a:rPr dirty="0" baseline="-6944" sz="2400" spc="-1470">
                <a:latin typeface="Cambria Math"/>
                <a:cs typeface="Cambria Math"/>
              </a:rPr>
              <a:t>𝑉𝑉</a:t>
            </a:r>
            <a:r>
              <a:rPr dirty="0" baseline="-24154" sz="1725" spc="-330">
                <a:latin typeface="Cambria Math"/>
                <a:cs typeface="Cambria Math"/>
              </a:rPr>
              <a:t>𝑝𝑝</a:t>
            </a:r>
            <a:endParaRPr baseline="-24154" sz="1725">
              <a:latin typeface="Cambria Math"/>
              <a:cs typeface="Cambria Math"/>
            </a:endParaRPr>
          </a:p>
        </p:txBody>
      </p:sp>
      <p:sp>
        <p:nvSpPr>
          <p:cNvPr id="15" name="object 15" descr=""/>
          <p:cNvSpPr/>
          <p:nvPr/>
        </p:nvSpPr>
        <p:spPr>
          <a:xfrm>
            <a:off x="4768956" y="2985108"/>
            <a:ext cx="925194" cy="246379"/>
          </a:xfrm>
          <a:custGeom>
            <a:avLst/>
            <a:gdLst/>
            <a:ahLst/>
            <a:cxnLst/>
            <a:rect l="l" t="t" r="r" b="b"/>
            <a:pathLst>
              <a:path w="925195" h="246380">
                <a:moveTo>
                  <a:pt x="860496" y="0"/>
                </a:moveTo>
                <a:lnTo>
                  <a:pt x="858007" y="8140"/>
                </a:lnTo>
                <a:lnTo>
                  <a:pt x="869298" y="13998"/>
                </a:lnTo>
                <a:lnTo>
                  <a:pt x="879132" y="22525"/>
                </a:lnTo>
                <a:lnTo>
                  <a:pt x="899833" y="63700"/>
                </a:lnTo>
                <a:lnTo>
                  <a:pt x="906016" y="101400"/>
                </a:lnTo>
                <a:lnTo>
                  <a:pt x="906787" y="122986"/>
                </a:lnTo>
                <a:lnTo>
                  <a:pt x="906016" y="144527"/>
                </a:lnTo>
                <a:lnTo>
                  <a:pt x="899833" y="182151"/>
                </a:lnTo>
                <a:lnTo>
                  <a:pt x="879132" y="223256"/>
                </a:lnTo>
                <a:lnTo>
                  <a:pt x="858007" y="237629"/>
                </a:lnTo>
                <a:lnTo>
                  <a:pt x="860496" y="245770"/>
                </a:lnTo>
                <a:lnTo>
                  <a:pt x="898999" y="218968"/>
                </a:lnTo>
                <a:lnTo>
                  <a:pt x="920870" y="166349"/>
                </a:lnTo>
                <a:lnTo>
                  <a:pt x="925058" y="122986"/>
                </a:lnTo>
                <a:lnTo>
                  <a:pt x="924063" y="101400"/>
                </a:lnTo>
                <a:lnTo>
                  <a:pt x="915628" y="60036"/>
                </a:lnTo>
                <a:lnTo>
                  <a:pt x="887939" y="14630"/>
                </a:lnTo>
                <a:lnTo>
                  <a:pt x="875105" y="5695"/>
                </a:lnTo>
                <a:lnTo>
                  <a:pt x="860496" y="0"/>
                </a:lnTo>
                <a:close/>
              </a:path>
              <a:path w="925195" h="246380">
                <a:moveTo>
                  <a:pt x="64562" y="0"/>
                </a:moveTo>
                <a:lnTo>
                  <a:pt x="26064" y="26803"/>
                </a:lnTo>
                <a:lnTo>
                  <a:pt x="4194" y="79421"/>
                </a:lnTo>
                <a:lnTo>
                  <a:pt x="0" y="122986"/>
                </a:lnTo>
                <a:lnTo>
                  <a:pt x="1004" y="144527"/>
                </a:lnTo>
                <a:lnTo>
                  <a:pt x="1045" y="145400"/>
                </a:lnTo>
                <a:lnTo>
                  <a:pt x="9441" y="185734"/>
                </a:lnTo>
                <a:lnTo>
                  <a:pt x="37120" y="231144"/>
                </a:lnTo>
                <a:lnTo>
                  <a:pt x="64562" y="245770"/>
                </a:lnTo>
                <a:lnTo>
                  <a:pt x="67051" y="237629"/>
                </a:lnTo>
                <a:lnTo>
                  <a:pt x="55759" y="231774"/>
                </a:lnTo>
                <a:lnTo>
                  <a:pt x="45926" y="223256"/>
                </a:lnTo>
                <a:lnTo>
                  <a:pt x="25230" y="182151"/>
                </a:lnTo>
                <a:lnTo>
                  <a:pt x="19146" y="145400"/>
                </a:lnTo>
                <a:lnTo>
                  <a:pt x="19044" y="144527"/>
                </a:lnTo>
                <a:lnTo>
                  <a:pt x="18270" y="122986"/>
                </a:lnTo>
                <a:lnTo>
                  <a:pt x="19044" y="101400"/>
                </a:lnTo>
                <a:lnTo>
                  <a:pt x="21364" y="81638"/>
                </a:lnTo>
                <a:lnTo>
                  <a:pt x="37552" y="33720"/>
                </a:lnTo>
                <a:lnTo>
                  <a:pt x="67051" y="8140"/>
                </a:lnTo>
                <a:lnTo>
                  <a:pt x="6456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 txBox="1"/>
          <p:nvPr/>
        </p:nvSpPr>
        <p:spPr>
          <a:xfrm>
            <a:off x="2783839" y="3020822"/>
            <a:ext cx="2553335" cy="269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2058035" algn="l"/>
              </a:tabLst>
            </a:pPr>
            <a:r>
              <a:rPr dirty="0" sz="1600" spc="-944">
                <a:latin typeface="Cambria Math"/>
                <a:cs typeface="Cambria Math"/>
              </a:rPr>
              <a:t>𝑉𝑉</a:t>
            </a:r>
            <a:r>
              <a:rPr dirty="0" baseline="-14492" sz="1725" spc="-277">
                <a:latin typeface="Cambria Math"/>
                <a:cs typeface="Cambria Math"/>
              </a:rPr>
              <a:t>𝑟𝑟</a:t>
            </a:r>
            <a:r>
              <a:rPr dirty="0" baseline="-14492" sz="1725" spc="427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=</a:t>
            </a:r>
            <a:r>
              <a:rPr dirty="0" sz="1600" spc="90">
                <a:latin typeface="Cambria Math"/>
                <a:cs typeface="Cambria Math"/>
              </a:rPr>
              <a:t> </a:t>
            </a:r>
            <a:r>
              <a:rPr dirty="0" sz="1600" spc="-960">
                <a:latin typeface="Cambria Math"/>
                <a:cs typeface="Cambria Math"/>
              </a:rPr>
              <a:t>𝑉𝑉</a:t>
            </a:r>
            <a:r>
              <a:rPr dirty="0" baseline="-14492" sz="1725" spc="-300">
                <a:latin typeface="Cambria Math"/>
                <a:cs typeface="Cambria Math"/>
              </a:rPr>
              <a:t>𝑝𝑝</a:t>
            </a:r>
            <a:r>
              <a:rPr dirty="0" baseline="-14492" sz="1725" spc="262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−</a:t>
            </a:r>
            <a:r>
              <a:rPr dirty="0" sz="1600" spc="10">
                <a:latin typeface="Cambria Math"/>
                <a:cs typeface="Cambria Math"/>
              </a:rPr>
              <a:t> </a:t>
            </a:r>
            <a:r>
              <a:rPr dirty="0" sz="1600" spc="-1050">
                <a:latin typeface="Cambria Math"/>
                <a:cs typeface="Cambria Math"/>
              </a:rPr>
              <a:t>𝑉𝑉</a:t>
            </a:r>
            <a:r>
              <a:rPr dirty="0" baseline="-14492" sz="1725" spc="-434">
                <a:latin typeface="Cambria Math"/>
                <a:cs typeface="Cambria Math"/>
              </a:rPr>
              <a:t>𝑝</a:t>
            </a:r>
            <a:r>
              <a:rPr dirty="0" baseline="-14492" sz="1725" spc="-322">
                <a:latin typeface="Cambria Math"/>
                <a:cs typeface="Cambria Math"/>
              </a:rPr>
              <a:t>𝑝</a:t>
            </a:r>
            <a:r>
              <a:rPr dirty="0" sz="1600" spc="-290">
                <a:latin typeface="Cambria Math"/>
                <a:cs typeface="Cambria Math"/>
              </a:rPr>
              <a:t>𝑒𝑒</a:t>
            </a:r>
            <a:r>
              <a:rPr dirty="0" sz="1600">
                <a:latin typeface="Cambria Math"/>
                <a:cs typeface="Cambria Math"/>
              </a:rPr>
              <a:t>	1</a:t>
            </a:r>
            <a:r>
              <a:rPr dirty="0" sz="1600" spc="-15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−</a:t>
            </a:r>
            <a:r>
              <a:rPr dirty="0" sz="1600" spc="-10">
                <a:latin typeface="Cambria Math"/>
                <a:cs typeface="Cambria Math"/>
              </a:rPr>
              <a:t> </a:t>
            </a:r>
            <a:r>
              <a:rPr dirty="0" sz="1600" spc="-434">
                <a:latin typeface="Cambria Math"/>
                <a:cs typeface="Cambria Math"/>
              </a:rPr>
              <a:t>𝑒𝑒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7" name="object 17" descr=""/>
          <p:cNvSpPr/>
          <p:nvPr/>
        </p:nvSpPr>
        <p:spPr>
          <a:xfrm>
            <a:off x="5418582" y="3090672"/>
            <a:ext cx="193675" cy="10160"/>
          </a:xfrm>
          <a:custGeom>
            <a:avLst/>
            <a:gdLst/>
            <a:ahLst/>
            <a:cxnLst/>
            <a:rect l="l" t="t" r="r" b="b"/>
            <a:pathLst>
              <a:path w="193675" h="10160">
                <a:moveTo>
                  <a:pt x="193548" y="0"/>
                </a:moveTo>
                <a:lnTo>
                  <a:pt x="0" y="0"/>
                </a:lnTo>
                <a:lnTo>
                  <a:pt x="0" y="9905"/>
                </a:lnTo>
                <a:lnTo>
                  <a:pt x="193548" y="9905"/>
                </a:lnTo>
                <a:lnTo>
                  <a:pt x="1935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 txBox="1"/>
          <p:nvPr/>
        </p:nvSpPr>
        <p:spPr>
          <a:xfrm>
            <a:off x="3941317" y="2887472"/>
            <a:ext cx="1696720" cy="20383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20"/>
              </a:spcBef>
              <a:tabLst>
                <a:tab pos="1368425" algn="l"/>
              </a:tabLst>
            </a:pPr>
            <a:r>
              <a:rPr dirty="0" baseline="-33816" sz="1725" spc="-37">
                <a:latin typeface="Cambria Math"/>
                <a:cs typeface="Cambria Math"/>
              </a:rPr>
              <a:t>−</a:t>
            </a:r>
            <a:r>
              <a:rPr dirty="0" baseline="-33816" sz="1725" spc="-142">
                <a:latin typeface="Cambria Math"/>
                <a:cs typeface="Cambria Math"/>
              </a:rPr>
              <a:t> </a:t>
            </a:r>
            <a:r>
              <a:rPr dirty="0" u="sng" sz="1150" spc="-2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𝑡𝑡</a:t>
            </a:r>
            <a:r>
              <a:rPr dirty="0" u="sng" baseline="-14619" sz="1425" spc="-3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𝑑𝑑</a:t>
            </a:r>
            <a:r>
              <a:rPr dirty="0" u="none" baseline="-14619" sz="1425">
                <a:latin typeface="Cambria Math"/>
                <a:cs typeface="Cambria Math"/>
              </a:rPr>
              <a:t>	</a:t>
            </a:r>
            <a:r>
              <a:rPr dirty="0" u="none" baseline="-33816" sz="1725" spc="-37">
                <a:latin typeface="Cambria Math"/>
                <a:cs typeface="Cambria Math"/>
              </a:rPr>
              <a:t>−</a:t>
            </a:r>
            <a:r>
              <a:rPr dirty="0" u="none" baseline="-33816" sz="1725" spc="-142">
                <a:latin typeface="Cambria Math"/>
                <a:cs typeface="Cambria Math"/>
              </a:rPr>
              <a:t> </a:t>
            </a:r>
            <a:r>
              <a:rPr dirty="0" u="none" sz="1150" spc="-125">
                <a:latin typeface="Cambria Math"/>
                <a:cs typeface="Cambria Math"/>
              </a:rPr>
              <a:t>𝑡𝑡</a:t>
            </a:r>
            <a:r>
              <a:rPr dirty="0" u="none" baseline="-14619" sz="1425" spc="-187">
                <a:latin typeface="Cambria Math"/>
                <a:cs typeface="Cambria Math"/>
              </a:rPr>
              <a:t>𝑑𝑑</a:t>
            </a:r>
            <a:endParaRPr baseline="-14619" sz="1425">
              <a:latin typeface="Cambria Math"/>
              <a:cs typeface="Cambria Math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5405882" y="3050539"/>
            <a:ext cx="211454" cy="20383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50" spc="-400">
                <a:latin typeface="Cambria Math"/>
                <a:cs typeface="Cambria Math"/>
              </a:rPr>
              <a:t>𝑅𝑅𝑅𝑅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497840" y="3439485"/>
            <a:ext cx="5130165" cy="2239010"/>
          </a:xfrm>
          <a:prstGeom prst="rect">
            <a:avLst/>
          </a:prstGeom>
        </p:spPr>
        <p:txBody>
          <a:bodyPr wrap="square" lIns="0" tIns="44450" rIns="0" bIns="0" rtlCol="0" vert="horz">
            <a:spAutoFit/>
          </a:bodyPr>
          <a:lstStyle/>
          <a:p>
            <a:pPr marL="370205" indent="-319405">
              <a:lnSpc>
                <a:spcPct val="100000"/>
              </a:lnSpc>
              <a:spcBef>
                <a:spcPts val="350"/>
              </a:spcBef>
              <a:buClr>
                <a:srgbClr val="A7B788"/>
              </a:buClr>
              <a:buSzPct val="58333"/>
              <a:buFont typeface="Wingdings"/>
              <a:buChar char=""/>
              <a:tabLst>
                <a:tab pos="370205" algn="l"/>
              </a:tabLst>
            </a:pPr>
            <a:r>
              <a:rPr dirty="0" sz="1800">
                <a:latin typeface="Calibri"/>
                <a:cs typeface="Calibri"/>
              </a:rPr>
              <a:t>Problem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is,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we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do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not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know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 spc="-380">
                <a:latin typeface="Cambria Math"/>
                <a:cs typeface="Cambria Math"/>
              </a:rPr>
              <a:t>𝑡𝑡</a:t>
            </a:r>
            <a:r>
              <a:rPr dirty="0" baseline="-14957" sz="1950" spc="-569">
                <a:latin typeface="Cambria Math"/>
                <a:cs typeface="Cambria Math"/>
              </a:rPr>
              <a:t>𝑑𝑑</a:t>
            </a:r>
            <a:endParaRPr baseline="-14957" sz="1950">
              <a:latin typeface="Cambria Math"/>
              <a:cs typeface="Cambria Math"/>
            </a:endParaRPr>
          </a:p>
          <a:p>
            <a:pPr marL="416559">
              <a:lnSpc>
                <a:spcPct val="100000"/>
              </a:lnSpc>
              <a:spcBef>
                <a:spcPts val="220"/>
              </a:spcBef>
              <a:tabLst>
                <a:tab pos="690245" algn="l"/>
              </a:tabLst>
            </a:pPr>
            <a:r>
              <a:rPr dirty="0" sz="1100" spc="-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100">
                <a:solidFill>
                  <a:srgbClr val="6E6E74"/>
                </a:solidFill>
                <a:latin typeface="Times New Roman"/>
                <a:cs typeface="Times New Roman"/>
              </a:rPr>
              <a:t>	</a:t>
            </a:r>
            <a:r>
              <a:rPr dirty="0" sz="1600">
                <a:latin typeface="Calibri"/>
                <a:cs typeface="Calibri"/>
              </a:rPr>
              <a:t>Could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calculate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it,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but,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instead,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assume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the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following:</a:t>
            </a:r>
            <a:endParaRPr sz="1600">
              <a:latin typeface="Calibri"/>
              <a:cs typeface="Calibri"/>
            </a:endParaRPr>
          </a:p>
          <a:p>
            <a:pPr marL="2447290">
              <a:lnSpc>
                <a:spcPct val="100000"/>
              </a:lnSpc>
              <a:spcBef>
                <a:spcPts val="1170"/>
              </a:spcBef>
            </a:pPr>
            <a:r>
              <a:rPr dirty="0" sz="1600" spc="-380">
                <a:latin typeface="Cambria Math"/>
                <a:cs typeface="Cambria Math"/>
              </a:rPr>
              <a:t>𝜏𝜏</a:t>
            </a:r>
            <a:r>
              <a:rPr dirty="0" sz="1600" spc="13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=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sz="1600" spc="-505">
                <a:latin typeface="Cambria Math"/>
                <a:cs typeface="Cambria Math"/>
              </a:rPr>
              <a:t>𝑅𝑅𝐶𝐶</a:t>
            </a:r>
            <a:r>
              <a:rPr dirty="0" sz="1600" spc="165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≫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sz="1600" spc="-445">
                <a:latin typeface="Cambria Math"/>
                <a:cs typeface="Cambria Math"/>
              </a:rPr>
              <a:t>𝑘𝑘</a:t>
            </a:r>
            <a:endParaRPr sz="1600">
              <a:latin typeface="Cambria Math"/>
              <a:cs typeface="Cambria Math"/>
            </a:endParaRPr>
          </a:p>
          <a:p>
            <a:pPr marL="370205" indent="-319405">
              <a:lnSpc>
                <a:spcPct val="100000"/>
              </a:lnSpc>
              <a:spcBef>
                <a:spcPts val="295"/>
              </a:spcBef>
              <a:buClr>
                <a:srgbClr val="A7B788"/>
              </a:buClr>
              <a:buSzPct val="58333"/>
              <a:buFont typeface="Wingdings"/>
              <a:buChar char=""/>
              <a:tabLst>
                <a:tab pos="370205" algn="l"/>
              </a:tabLst>
            </a:pPr>
            <a:r>
              <a:rPr dirty="0" sz="1800">
                <a:latin typeface="Calibri"/>
                <a:cs typeface="Calibri"/>
              </a:rPr>
              <a:t>From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which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it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follows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that</a:t>
            </a:r>
            <a:endParaRPr sz="1800">
              <a:latin typeface="Calibri"/>
              <a:cs typeface="Calibri"/>
            </a:endParaRPr>
          </a:p>
          <a:p>
            <a:pPr marL="416559">
              <a:lnSpc>
                <a:spcPct val="100000"/>
              </a:lnSpc>
              <a:spcBef>
                <a:spcPts val="590"/>
              </a:spcBef>
              <a:tabLst>
                <a:tab pos="690245" algn="l"/>
              </a:tabLst>
            </a:pPr>
            <a:r>
              <a:rPr dirty="0" sz="1100" spc="-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100">
                <a:solidFill>
                  <a:srgbClr val="6E6E74"/>
                </a:solidFill>
                <a:latin typeface="Times New Roman"/>
                <a:cs typeface="Times New Roman"/>
              </a:rPr>
              <a:t>	</a:t>
            </a:r>
            <a:r>
              <a:rPr dirty="0" sz="1600" spc="-944">
                <a:latin typeface="Cambria Math"/>
                <a:cs typeface="Cambria Math"/>
              </a:rPr>
              <a:t>𝑉𝑉</a:t>
            </a:r>
            <a:r>
              <a:rPr dirty="0" baseline="-14492" sz="1725" spc="-277">
                <a:latin typeface="Cambria Math"/>
                <a:cs typeface="Cambria Math"/>
              </a:rPr>
              <a:t>𝑟𝑟</a:t>
            </a:r>
            <a:r>
              <a:rPr dirty="0" baseline="-14492" sz="1725" spc="434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≪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sz="1600" spc="-980">
                <a:latin typeface="Cambria Math"/>
                <a:cs typeface="Cambria Math"/>
              </a:rPr>
              <a:t>𝑉𝑉</a:t>
            </a:r>
            <a:r>
              <a:rPr dirty="0" baseline="-14492" sz="1725" spc="-330">
                <a:latin typeface="Cambria Math"/>
                <a:cs typeface="Cambria Math"/>
              </a:rPr>
              <a:t>𝑝𝑝</a:t>
            </a:r>
            <a:endParaRPr baseline="-14492" sz="1725">
              <a:latin typeface="Cambria Math"/>
              <a:cs typeface="Cambria Math"/>
            </a:endParaRPr>
          </a:p>
          <a:p>
            <a:pPr marL="416559">
              <a:lnSpc>
                <a:spcPct val="100000"/>
              </a:lnSpc>
              <a:spcBef>
                <a:spcPts val="730"/>
              </a:spcBef>
              <a:tabLst>
                <a:tab pos="690245" algn="l"/>
              </a:tabLst>
            </a:pPr>
            <a:r>
              <a:rPr dirty="0" sz="1100" spc="-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100">
                <a:solidFill>
                  <a:srgbClr val="6E6E74"/>
                </a:solidFill>
                <a:latin typeface="Times New Roman"/>
                <a:cs typeface="Times New Roman"/>
              </a:rPr>
              <a:t>	</a:t>
            </a:r>
            <a:r>
              <a:rPr dirty="0" sz="1600" spc="-320">
                <a:latin typeface="Cambria Math"/>
                <a:cs typeface="Cambria Math"/>
              </a:rPr>
              <a:t>𝑡𝑡</a:t>
            </a:r>
            <a:r>
              <a:rPr dirty="0" baseline="-14492" sz="1725" spc="-480">
                <a:latin typeface="Cambria Math"/>
                <a:cs typeface="Cambria Math"/>
              </a:rPr>
              <a:t>𝑑𝑑</a:t>
            </a:r>
            <a:r>
              <a:rPr dirty="0" baseline="-14492" sz="1725" spc="457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≈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sz="1600" spc="-445">
                <a:latin typeface="Cambria Math"/>
                <a:cs typeface="Cambria Math"/>
              </a:rPr>
              <a:t>𝑘𝑘</a:t>
            </a:r>
            <a:endParaRPr sz="1600">
              <a:latin typeface="Cambria Math"/>
              <a:cs typeface="Cambria Math"/>
            </a:endParaRPr>
          </a:p>
          <a:p>
            <a:pPr marL="416559">
              <a:lnSpc>
                <a:spcPct val="100000"/>
              </a:lnSpc>
              <a:spcBef>
                <a:spcPts val="254"/>
              </a:spcBef>
              <a:tabLst>
                <a:tab pos="690245" algn="l"/>
              </a:tabLst>
            </a:pPr>
            <a:r>
              <a:rPr dirty="0" sz="1100" spc="-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100">
                <a:solidFill>
                  <a:srgbClr val="6E6E74"/>
                </a:solidFill>
                <a:latin typeface="Times New Roman"/>
                <a:cs typeface="Times New Roman"/>
              </a:rPr>
              <a:t>	</a:t>
            </a:r>
            <a:r>
              <a:rPr dirty="0" sz="1600">
                <a:latin typeface="Calibri"/>
                <a:cs typeface="Calibri"/>
              </a:rPr>
              <a:t>Discharge</a:t>
            </a:r>
            <a:r>
              <a:rPr dirty="0" sz="1600" spc="-6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current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is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approximately</a:t>
            </a:r>
            <a:r>
              <a:rPr dirty="0" sz="1600" spc="-6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constant: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21" name="object 21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24154" y="5953211"/>
            <a:ext cx="218592" cy="188455"/>
          </a:xfrm>
          <a:prstGeom prst="rect">
            <a:avLst/>
          </a:prstGeom>
        </p:spPr>
      </p:pic>
      <p:sp>
        <p:nvSpPr>
          <p:cNvPr id="22" name="object 22" descr=""/>
          <p:cNvSpPr txBox="1"/>
          <p:nvPr/>
        </p:nvSpPr>
        <p:spPr>
          <a:xfrm>
            <a:off x="2821939" y="5888990"/>
            <a:ext cx="262255" cy="269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265">
                <a:latin typeface="Cambria Math"/>
                <a:cs typeface="Cambria Math"/>
              </a:rPr>
              <a:t>𝑖𝑖</a:t>
            </a:r>
            <a:r>
              <a:rPr dirty="0" sz="1600" spc="370">
                <a:latin typeface="Cambria Math"/>
                <a:cs typeface="Cambria Math"/>
              </a:rPr>
              <a:t> </a:t>
            </a:r>
            <a:r>
              <a:rPr dirty="0" sz="1600" spc="-355">
                <a:latin typeface="Cambria Math"/>
                <a:cs typeface="Cambria Math"/>
              </a:rPr>
              <a:t>𝑡𝑡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3440684" y="6045961"/>
            <a:ext cx="123189" cy="20383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50" spc="-380">
                <a:latin typeface="Cambria Math"/>
                <a:cs typeface="Cambria Math"/>
              </a:rPr>
              <a:t>𝑅𝑅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4" name="object 24" descr=""/>
          <p:cNvSpPr/>
          <p:nvPr/>
        </p:nvSpPr>
        <p:spPr>
          <a:xfrm>
            <a:off x="3787500" y="5924903"/>
            <a:ext cx="1556385" cy="246379"/>
          </a:xfrm>
          <a:custGeom>
            <a:avLst/>
            <a:gdLst/>
            <a:ahLst/>
            <a:cxnLst/>
            <a:rect l="l" t="t" r="r" b="b"/>
            <a:pathLst>
              <a:path w="1556385" h="246379">
                <a:moveTo>
                  <a:pt x="1491432" y="0"/>
                </a:moveTo>
                <a:lnTo>
                  <a:pt x="1488943" y="8140"/>
                </a:lnTo>
                <a:lnTo>
                  <a:pt x="1500234" y="13998"/>
                </a:lnTo>
                <a:lnTo>
                  <a:pt x="1510068" y="22525"/>
                </a:lnTo>
                <a:lnTo>
                  <a:pt x="1530769" y="63700"/>
                </a:lnTo>
                <a:lnTo>
                  <a:pt x="1536952" y="101400"/>
                </a:lnTo>
                <a:lnTo>
                  <a:pt x="1537723" y="122986"/>
                </a:lnTo>
                <a:lnTo>
                  <a:pt x="1536952" y="144527"/>
                </a:lnTo>
                <a:lnTo>
                  <a:pt x="1530769" y="182151"/>
                </a:lnTo>
                <a:lnTo>
                  <a:pt x="1510068" y="223256"/>
                </a:lnTo>
                <a:lnTo>
                  <a:pt x="1488943" y="237629"/>
                </a:lnTo>
                <a:lnTo>
                  <a:pt x="1491432" y="245770"/>
                </a:lnTo>
                <a:lnTo>
                  <a:pt x="1529935" y="218974"/>
                </a:lnTo>
                <a:lnTo>
                  <a:pt x="1551806" y="166349"/>
                </a:lnTo>
                <a:lnTo>
                  <a:pt x="1555994" y="122986"/>
                </a:lnTo>
                <a:lnTo>
                  <a:pt x="1554999" y="101400"/>
                </a:lnTo>
                <a:lnTo>
                  <a:pt x="1546564" y="60036"/>
                </a:lnTo>
                <a:lnTo>
                  <a:pt x="1518875" y="14630"/>
                </a:lnTo>
                <a:lnTo>
                  <a:pt x="1506041" y="5695"/>
                </a:lnTo>
                <a:lnTo>
                  <a:pt x="1491432" y="0"/>
                </a:lnTo>
                <a:close/>
              </a:path>
              <a:path w="1556385" h="246379">
                <a:moveTo>
                  <a:pt x="64562" y="0"/>
                </a:moveTo>
                <a:lnTo>
                  <a:pt x="26064" y="26803"/>
                </a:lnTo>
                <a:lnTo>
                  <a:pt x="4194" y="79421"/>
                </a:lnTo>
                <a:lnTo>
                  <a:pt x="0" y="122986"/>
                </a:lnTo>
                <a:lnTo>
                  <a:pt x="1004" y="144527"/>
                </a:lnTo>
                <a:lnTo>
                  <a:pt x="1045" y="145400"/>
                </a:lnTo>
                <a:lnTo>
                  <a:pt x="9441" y="185734"/>
                </a:lnTo>
                <a:lnTo>
                  <a:pt x="37120" y="231149"/>
                </a:lnTo>
                <a:lnTo>
                  <a:pt x="64562" y="245770"/>
                </a:lnTo>
                <a:lnTo>
                  <a:pt x="67051" y="237629"/>
                </a:lnTo>
                <a:lnTo>
                  <a:pt x="55759" y="231774"/>
                </a:lnTo>
                <a:lnTo>
                  <a:pt x="45926" y="223256"/>
                </a:lnTo>
                <a:lnTo>
                  <a:pt x="25230" y="182151"/>
                </a:lnTo>
                <a:lnTo>
                  <a:pt x="19146" y="145400"/>
                </a:lnTo>
                <a:lnTo>
                  <a:pt x="19044" y="144527"/>
                </a:lnTo>
                <a:lnTo>
                  <a:pt x="18270" y="122986"/>
                </a:lnTo>
                <a:lnTo>
                  <a:pt x="19044" y="101400"/>
                </a:lnTo>
                <a:lnTo>
                  <a:pt x="21364" y="81638"/>
                </a:lnTo>
                <a:lnTo>
                  <a:pt x="37552" y="33720"/>
                </a:lnTo>
                <a:lnTo>
                  <a:pt x="67051" y="8140"/>
                </a:lnTo>
                <a:lnTo>
                  <a:pt x="6456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 descr=""/>
          <p:cNvSpPr txBox="1"/>
          <p:nvPr/>
        </p:nvSpPr>
        <p:spPr>
          <a:xfrm>
            <a:off x="3166290" y="5811265"/>
            <a:ext cx="2036445" cy="34734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256540">
              <a:lnSpc>
                <a:spcPts val="985"/>
              </a:lnSpc>
              <a:spcBef>
                <a:spcPts val="120"/>
              </a:spcBef>
            </a:pPr>
            <a:r>
              <a:rPr dirty="0" u="heavy" sz="1150" spc="-39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𝑉𝑉</a:t>
            </a:r>
            <a:r>
              <a:rPr dirty="0" u="heavy" baseline="-14619" sz="1425" spc="-58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𝑝𝑝</a:t>
            </a:r>
            <a:endParaRPr baseline="-14619" sz="1425">
              <a:latin typeface="Cambria Math"/>
              <a:cs typeface="Cambria Math"/>
            </a:endParaRPr>
          </a:p>
          <a:p>
            <a:pPr marL="50800">
              <a:lnSpc>
                <a:spcPts val="1525"/>
              </a:lnSpc>
              <a:tabLst>
                <a:tab pos="694690" algn="l"/>
                <a:tab pos="932180" algn="l"/>
                <a:tab pos="1719580" algn="l"/>
              </a:tabLst>
            </a:pPr>
            <a:r>
              <a:rPr dirty="0" sz="1600" spc="-50">
                <a:latin typeface="Cambria Math"/>
                <a:cs typeface="Cambria Math"/>
              </a:rPr>
              <a:t>≈</a:t>
            </a:r>
            <a:r>
              <a:rPr dirty="0" sz="1600">
                <a:latin typeface="Cambria Math"/>
                <a:cs typeface="Cambria Math"/>
              </a:rPr>
              <a:t>	</a:t>
            </a:r>
            <a:r>
              <a:rPr dirty="0" sz="1600" spc="-355">
                <a:latin typeface="Cambria Math"/>
                <a:cs typeface="Cambria Math"/>
              </a:rPr>
              <a:t>𝑡𝑡</a:t>
            </a:r>
            <a:r>
              <a:rPr dirty="0" sz="1600">
                <a:latin typeface="Cambria Math"/>
                <a:cs typeface="Cambria Math"/>
              </a:rPr>
              <a:t>	≤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sz="1600" spc="-330">
                <a:latin typeface="Cambria Math"/>
                <a:cs typeface="Cambria Math"/>
              </a:rPr>
              <a:t>𝑡𝑡</a:t>
            </a:r>
            <a:r>
              <a:rPr dirty="0" sz="1600" spc="135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≤</a:t>
            </a:r>
            <a:r>
              <a:rPr dirty="0" sz="1600" spc="90">
                <a:latin typeface="Cambria Math"/>
                <a:cs typeface="Cambria Math"/>
              </a:rPr>
              <a:t> </a:t>
            </a:r>
            <a:r>
              <a:rPr dirty="0" sz="1600" spc="-355">
                <a:latin typeface="Cambria Math"/>
                <a:cs typeface="Cambria Math"/>
              </a:rPr>
              <a:t>𝑡𝑡</a:t>
            </a:r>
            <a:r>
              <a:rPr dirty="0" sz="1600">
                <a:latin typeface="Cambria Math"/>
                <a:cs typeface="Cambria Math"/>
              </a:rPr>
              <a:t>	+</a:t>
            </a:r>
            <a:r>
              <a:rPr dirty="0" sz="1600" spc="-5">
                <a:latin typeface="Cambria Math"/>
                <a:cs typeface="Cambria Math"/>
              </a:rPr>
              <a:t> </a:t>
            </a:r>
            <a:r>
              <a:rPr dirty="0" sz="1600" spc="-355">
                <a:latin typeface="Cambria Math"/>
                <a:cs typeface="Cambria Math"/>
              </a:rPr>
              <a:t>𝑡𝑡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7" name="object 27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28" name="object 2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  <p:sp>
        <p:nvSpPr>
          <p:cNvPr id="26" name="object 26" descr=""/>
          <p:cNvSpPr txBox="1"/>
          <p:nvPr/>
        </p:nvSpPr>
        <p:spPr>
          <a:xfrm>
            <a:off x="3925315" y="5985002"/>
            <a:ext cx="1343660" cy="20383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810895" algn="l"/>
                <a:tab pos="1235075" algn="l"/>
              </a:tabLst>
            </a:pPr>
            <a:r>
              <a:rPr dirty="0" sz="1150" spc="-300">
                <a:latin typeface="Cambria Math"/>
                <a:cs typeface="Cambria Math"/>
              </a:rPr>
              <a:t>𝑝𝑝</a:t>
            </a:r>
            <a:r>
              <a:rPr dirty="0" sz="1150">
                <a:latin typeface="Cambria Math"/>
                <a:cs typeface="Cambria Math"/>
              </a:rPr>
              <a:t>	</a:t>
            </a:r>
            <a:r>
              <a:rPr dirty="0" sz="1150" spc="-300">
                <a:latin typeface="Cambria Math"/>
                <a:cs typeface="Cambria Math"/>
              </a:rPr>
              <a:t>𝑝𝑝</a:t>
            </a:r>
            <a:r>
              <a:rPr dirty="0" sz="1150">
                <a:latin typeface="Cambria Math"/>
                <a:cs typeface="Cambria Math"/>
              </a:rPr>
              <a:t>	</a:t>
            </a:r>
            <a:r>
              <a:rPr dirty="0" sz="1150" spc="-320">
                <a:latin typeface="Cambria Math"/>
                <a:cs typeface="Cambria Math"/>
              </a:rPr>
              <a:t>𝑑𝑑</a:t>
            </a:r>
            <a:endParaRPr sz="115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55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Approximating</a:t>
            </a:r>
            <a:r>
              <a:rPr dirty="0" spc="-85"/>
              <a:t> </a:t>
            </a:r>
            <a:r>
              <a:rPr dirty="0"/>
              <a:t>Ripple</a:t>
            </a:r>
            <a:r>
              <a:rPr dirty="0" spc="-105"/>
              <a:t> </a:t>
            </a:r>
            <a:r>
              <a:rPr dirty="0"/>
              <a:t>–</a:t>
            </a:r>
            <a:r>
              <a:rPr dirty="0" spc="-95"/>
              <a:t> </a:t>
            </a:r>
            <a:r>
              <a:rPr dirty="0"/>
              <a:t>Half</a:t>
            </a:r>
            <a:r>
              <a:rPr dirty="0" spc="-85"/>
              <a:t> </a:t>
            </a:r>
            <a:r>
              <a:rPr dirty="0" spc="-20"/>
              <a:t>Wave</a:t>
            </a:r>
            <a:r>
              <a:rPr dirty="0" spc="-95"/>
              <a:t> </a:t>
            </a:r>
            <a:r>
              <a:rPr dirty="0" spc="-10"/>
              <a:t>Rectifier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535940" y="1249934"/>
            <a:ext cx="7869555" cy="629285"/>
          </a:xfrm>
          <a:prstGeom prst="rect">
            <a:avLst/>
          </a:prstGeom>
        </p:spPr>
        <p:txBody>
          <a:bodyPr wrap="square" lIns="0" tIns="80010" rIns="0" bIns="0" rtlCol="0" vert="horz">
            <a:spAutoFit/>
          </a:bodyPr>
          <a:lstStyle/>
          <a:p>
            <a:pPr marL="332740" marR="5080" indent="-320040">
              <a:lnSpc>
                <a:spcPct val="80000"/>
              </a:lnSpc>
              <a:spcBef>
                <a:spcPts val="630"/>
              </a:spcBef>
              <a:buClr>
                <a:srgbClr val="A7B788"/>
              </a:buClr>
              <a:buSzPct val="59090"/>
              <a:buFont typeface="Wingdings"/>
              <a:buChar char=""/>
              <a:tabLst>
                <a:tab pos="332740" algn="l"/>
              </a:tabLst>
            </a:pPr>
            <a:r>
              <a:rPr dirty="0" sz="2200">
                <a:latin typeface="Calibri"/>
                <a:cs typeface="Calibri"/>
              </a:rPr>
              <a:t>Recall</a:t>
            </a:r>
            <a:r>
              <a:rPr dirty="0" sz="2200" spc="-6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that</a:t>
            </a:r>
            <a:r>
              <a:rPr dirty="0" sz="2200" spc="-6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the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change</a:t>
            </a:r>
            <a:r>
              <a:rPr dirty="0" sz="2200" spc="-5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in</a:t>
            </a:r>
            <a:r>
              <a:rPr dirty="0" sz="2200" spc="-5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voltage</a:t>
            </a:r>
            <a:r>
              <a:rPr dirty="0" sz="2200" spc="-6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across</a:t>
            </a:r>
            <a:r>
              <a:rPr dirty="0" sz="2200" spc="-6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capacitor</a:t>
            </a:r>
            <a:r>
              <a:rPr dirty="0" sz="2200" spc="-7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discharged</a:t>
            </a:r>
            <a:r>
              <a:rPr dirty="0" sz="2200" spc="-7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at</a:t>
            </a:r>
            <a:r>
              <a:rPr dirty="0" sz="2200" spc="-50">
                <a:latin typeface="Calibri"/>
                <a:cs typeface="Calibri"/>
              </a:rPr>
              <a:t> a </a:t>
            </a:r>
            <a:r>
              <a:rPr dirty="0" sz="2200" spc="-10">
                <a:latin typeface="Calibri"/>
                <a:cs typeface="Calibri"/>
              </a:rPr>
              <a:t>constant</a:t>
            </a:r>
            <a:r>
              <a:rPr dirty="0" sz="2200" spc="-8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current</a:t>
            </a:r>
            <a:r>
              <a:rPr dirty="0" sz="2200" spc="-85">
                <a:latin typeface="Calibri"/>
                <a:cs typeface="Calibri"/>
              </a:rPr>
              <a:t> </a:t>
            </a:r>
            <a:r>
              <a:rPr dirty="0" sz="2200" spc="-25">
                <a:latin typeface="Calibri"/>
                <a:cs typeface="Calibri"/>
              </a:rPr>
              <a:t>is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3279140" y="2009648"/>
            <a:ext cx="45275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640">
                <a:latin typeface="Cambria Math"/>
                <a:cs typeface="Cambria Math"/>
              </a:rPr>
              <a:t>𝑉𝑉</a:t>
            </a:r>
            <a:r>
              <a:rPr dirty="0" sz="2000" spc="185">
                <a:latin typeface="Cambria Math"/>
                <a:cs typeface="Cambria Math"/>
              </a:rPr>
              <a:t> </a:t>
            </a:r>
            <a:r>
              <a:rPr dirty="0" sz="2000" spc="-50">
                <a:latin typeface="Cambria Math"/>
                <a:cs typeface="Cambria Math"/>
              </a:rPr>
              <a:t>=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3790188" y="2195322"/>
            <a:ext cx="395605" cy="17145"/>
          </a:xfrm>
          <a:custGeom>
            <a:avLst/>
            <a:gdLst/>
            <a:ahLst/>
            <a:cxnLst/>
            <a:rect l="l" t="t" r="r" b="b"/>
            <a:pathLst>
              <a:path w="395604" h="17144">
                <a:moveTo>
                  <a:pt x="395477" y="0"/>
                </a:moveTo>
                <a:lnTo>
                  <a:pt x="0" y="0"/>
                </a:lnTo>
                <a:lnTo>
                  <a:pt x="0" y="16763"/>
                </a:lnTo>
                <a:lnTo>
                  <a:pt x="395477" y="16763"/>
                </a:lnTo>
                <a:lnTo>
                  <a:pt x="3954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3777488" y="1817624"/>
            <a:ext cx="415290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390">
                <a:latin typeface="Cambria Math"/>
                <a:cs typeface="Cambria Math"/>
              </a:rPr>
              <a:t>𝐼𝐼</a:t>
            </a:r>
            <a:r>
              <a:rPr dirty="0" sz="2000" spc="75">
                <a:latin typeface="Cambria Math"/>
                <a:cs typeface="Cambria Math"/>
              </a:rPr>
              <a:t> </a:t>
            </a:r>
            <a:r>
              <a:rPr dirty="0" sz="2000">
                <a:latin typeface="Cambria Math"/>
                <a:cs typeface="Cambria Math"/>
              </a:rPr>
              <a:t>⋅ </a:t>
            </a:r>
            <a:r>
              <a:rPr dirty="0" sz="2000" spc="-420">
                <a:latin typeface="Cambria Math"/>
                <a:cs typeface="Cambria Math"/>
              </a:rPr>
              <a:t>𝑡𝑡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3893957" y="2179465"/>
            <a:ext cx="17716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620">
                <a:latin typeface="Cambria Math"/>
                <a:cs typeface="Cambria Math"/>
              </a:rPr>
              <a:t>𝐶𝐶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35940" y="2598674"/>
            <a:ext cx="7724775" cy="629285"/>
          </a:xfrm>
          <a:prstGeom prst="rect">
            <a:avLst/>
          </a:prstGeom>
        </p:spPr>
        <p:txBody>
          <a:bodyPr wrap="square" lIns="0" tIns="80010" rIns="0" bIns="0" rtlCol="0" vert="horz">
            <a:spAutoFit/>
          </a:bodyPr>
          <a:lstStyle/>
          <a:p>
            <a:pPr marL="332740" marR="5080" indent="-320040">
              <a:lnSpc>
                <a:spcPct val="80000"/>
              </a:lnSpc>
              <a:spcBef>
                <a:spcPts val="630"/>
              </a:spcBef>
              <a:buClr>
                <a:srgbClr val="A7B788"/>
              </a:buClr>
              <a:buSzPct val="59090"/>
              <a:buFont typeface="Wingdings"/>
              <a:buChar char=""/>
              <a:tabLst>
                <a:tab pos="332740" algn="l"/>
              </a:tabLst>
            </a:pPr>
            <a:r>
              <a:rPr dirty="0" sz="2200">
                <a:latin typeface="Calibri"/>
                <a:cs typeface="Calibri"/>
              </a:rPr>
              <a:t>Using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our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approximations</a:t>
            </a:r>
            <a:r>
              <a:rPr dirty="0" sz="2200" spc="-5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for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current</a:t>
            </a:r>
            <a:r>
              <a:rPr dirty="0" sz="2200" spc="-5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and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discharge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time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gives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 spc="-25">
                <a:latin typeface="Calibri"/>
                <a:cs typeface="Calibri"/>
              </a:rPr>
              <a:t>an </a:t>
            </a:r>
            <a:r>
              <a:rPr dirty="0" sz="2200" spc="-10">
                <a:latin typeface="Calibri"/>
                <a:cs typeface="Calibri"/>
              </a:rPr>
              <a:t>approximation</a:t>
            </a:r>
            <a:r>
              <a:rPr dirty="0" sz="2200" spc="-6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for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the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ripple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voltage: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3253740" y="3518408"/>
            <a:ext cx="54800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2000" spc="-1185">
                <a:latin typeface="Cambria Math"/>
                <a:cs typeface="Cambria Math"/>
              </a:rPr>
              <a:t>𝑉𝑉</a:t>
            </a:r>
            <a:r>
              <a:rPr dirty="0" baseline="-15325" sz="2175" spc="-337">
                <a:latin typeface="Cambria Math"/>
                <a:cs typeface="Cambria Math"/>
              </a:rPr>
              <a:t>𝑟𝑟</a:t>
            </a:r>
            <a:r>
              <a:rPr dirty="0" baseline="-15325" sz="2175" spc="562">
                <a:latin typeface="Cambria Math"/>
                <a:cs typeface="Cambria Math"/>
              </a:rPr>
              <a:t> </a:t>
            </a:r>
            <a:r>
              <a:rPr dirty="0" sz="2000" spc="-60">
                <a:latin typeface="Cambria Math"/>
                <a:cs typeface="Cambria Math"/>
              </a:rPr>
              <a:t>≈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3834384" y="3704082"/>
            <a:ext cx="570230" cy="17145"/>
          </a:xfrm>
          <a:custGeom>
            <a:avLst/>
            <a:gdLst/>
            <a:ahLst/>
            <a:cxnLst/>
            <a:rect l="l" t="t" r="r" b="b"/>
            <a:pathLst>
              <a:path w="570229" h="17145">
                <a:moveTo>
                  <a:pt x="569976" y="0"/>
                </a:moveTo>
                <a:lnTo>
                  <a:pt x="0" y="0"/>
                </a:lnTo>
                <a:lnTo>
                  <a:pt x="0" y="16764"/>
                </a:lnTo>
                <a:lnTo>
                  <a:pt x="569976" y="16764"/>
                </a:lnTo>
                <a:lnTo>
                  <a:pt x="5699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3944528" y="3688218"/>
            <a:ext cx="33845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645">
                <a:latin typeface="Cambria Math"/>
                <a:cs typeface="Cambria Math"/>
              </a:rPr>
              <a:t>𝑅𝑅𝐶𝐶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3" name="object 13" descr=""/>
          <p:cNvSpPr/>
          <p:nvPr/>
        </p:nvSpPr>
        <p:spPr>
          <a:xfrm>
            <a:off x="4736591" y="3704082"/>
            <a:ext cx="463550" cy="17145"/>
          </a:xfrm>
          <a:custGeom>
            <a:avLst/>
            <a:gdLst/>
            <a:ahLst/>
            <a:cxnLst/>
            <a:rect l="l" t="t" r="r" b="b"/>
            <a:pathLst>
              <a:path w="463550" h="17145">
                <a:moveTo>
                  <a:pt x="463296" y="0"/>
                </a:moveTo>
                <a:lnTo>
                  <a:pt x="0" y="0"/>
                </a:lnTo>
                <a:lnTo>
                  <a:pt x="0" y="16764"/>
                </a:lnTo>
                <a:lnTo>
                  <a:pt x="463296" y="16764"/>
                </a:lnTo>
                <a:lnTo>
                  <a:pt x="4632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/>
          <p:nvPr/>
        </p:nvSpPr>
        <p:spPr>
          <a:xfrm>
            <a:off x="3783584" y="3318763"/>
            <a:ext cx="1336040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  <a:tabLst>
                <a:tab pos="1069340" algn="l"/>
              </a:tabLst>
            </a:pPr>
            <a:r>
              <a:rPr dirty="0" sz="2000" spc="-1215">
                <a:latin typeface="Cambria Math"/>
                <a:cs typeface="Cambria Math"/>
              </a:rPr>
              <a:t>𝑉𝑉</a:t>
            </a:r>
            <a:r>
              <a:rPr dirty="0" baseline="-15325" sz="2175" spc="-382">
                <a:latin typeface="Cambria Math"/>
                <a:cs typeface="Cambria Math"/>
              </a:rPr>
              <a:t>𝑝𝑝</a:t>
            </a:r>
            <a:r>
              <a:rPr dirty="0" baseline="-15325" sz="2175" spc="345">
                <a:latin typeface="Cambria Math"/>
                <a:cs typeface="Cambria Math"/>
              </a:rPr>
              <a:t> </a:t>
            </a:r>
            <a:r>
              <a:rPr dirty="0" sz="2000">
                <a:latin typeface="Cambria Math"/>
                <a:cs typeface="Cambria Math"/>
              </a:rPr>
              <a:t>⋅</a:t>
            </a:r>
            <a:r>
              <a:rPr dirty="0" sz="2000" spc="5">
                <a:latin typeface="Cambria Math"/>
                <a:cs typeface="Cambria Math"/>
              </a:rPr>
              <a:t> </a:t>
            </a:r>
            <a:r>
              <a:rPr dirty="0" sz="2000" spc="-535">
                <a:latin typeface="Cambria Math"/>
                <a:cs typeface="Cambria Math"/>
              </a:rPr>
              <a:t>𝑘𝑘</a:t>
            </a:r>
            <a:r>
              <a:rPr dirty="0" sz="2000">
                <a:latin typeface="Cambria Math"/>
                <a:cs typeface="Cambria Math"/>
              </a:rPr>
              <a:t>	</a:t>
            </a:r>
            <a:r>
              <a:rPr dirty="0" sz="2000" spc="-1235">
                <a:latin typeface="Cambria Math"/>
                <a:cs typeface="Cambria Math"/>
              </a:rPr>
              <a:t>𝑉𝑉</a:t>
            </a:r>
            <a:r>
              <a:rPr dirty="0" baseline="-15325" sz="2175" spc="-412">
                <a:latin typeface="Cambria Math"/>
                <a:cs typeface="Cambria Math"/>
              </a:rPr>
              <a:t>𝑝𝑝</a:t>
            </a:r>
            <a:endParaRPr baseline="-15325" sz="2175">
              <a:latin typeface="Cambria Math"/>
              <a:cs typeface="Cambria Math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462678" y="3518208"/>
            <a:ext cx="739140" cy="5003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70"/>
              </a:lnSpc>
              <a:spcBef>
                <a:spcPts val="95"/>
              </a:spcBef>
            </a:pPr>
            <a:r>
              <a:rPr dirty="0" sz="2000" spc="-50">
                <a:latin typeface="Cambria Math"/>
                <a:cs typeface="Cambria Math"/>
              </a:rPr>
              <a:t>=</a:t>
            </a:r>
            <a:endParaRPr sz="2000">
              <a:latin typeface="Cambria Math"/>
              <a:cs typeface="Cambria Math"/>
            </a:endParaRPr>
          </a:p>
          <a:p>
            <a:pPr marL="273685">
              <a:lnSpc>
                <a:spcPts val="1870"/>
              </a:lnSpc>
            </a:pPr>
            <a:r>
              <a:rPr dirty="0" sz="2000" spc="-615">
                <a:latin typeface="Cambria Math"/>
                <a:cs typeface="Cambria Math"/>
              </a:rPr>
              <a:t>𝑓𝑓𝑅𝑅𝐶𝐶</a:t>
            </a:r>
            <a:endParaRPr sz="2000">
              <a:latin typeface="Cambria Math"/>
              <a:cs typeface="Cambria Math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710530" y="4230623"/>
            <a:ext cx="5858510" cy="2193290"/>
            <a:chOff x="1710530" y="4230623"/>
            <a:chExt cx="5858510" cy="2193290"/>
          </a:xfrm>
        </p:grpSpPr>
        <p:pic>
          <p:nvPicPr>
            <p:cNvPr id="17" name="object 1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10530" y="4230623"/>
              <a:ext cx="5858008" cy="2193036"/>
            </a:xfrm>
            <a:prstGeom prst="rect">
              <a:avLst/>
            </a:prstGeom>
          </p:spPr>
        </p:pic>
        <p:sp>
          <p:nvSpPr>
            <p:cNvPr id="18" name="object 18" descr=""/>
            <p:cNvSpPr/>
            <p:nvPr/>
          </p:nvSpPr>
          <p:spPr>
            <a:xfrm>
              <a:off x="4910705" y="4537328"/>
              <a:ext cx="985519" cy="0"/>
            </a:xfrm>
            <a:custGeom>
              <a:avLst/>
              <a:gdLst/>
              <a:ahLst/>
              <a:cxnLst/>
              <a:rect l="l" t="t" r="r" b="b"/>
              <a:pathLst>
                <a:path w="985520" h="0">
                  <a:moveTo>
                    <a:pt x="985215" y="0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6E6E74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4910705" y="5092064"/>
              <a:ext cx="862330" cy="0"/>
            </a:xfrm>
            <a:custGeom>
              <a:avLst/>
              <a:gdLst/>
              <a:ahLst/>
              <a:cxnLst/>
              <a:rect l="l" t="t" r="r" b="b"/>
              <a:pathLst>
                <a:path w="862329" h="0">
                  <a:moveTo>
                    <a:pt x="862063" y="0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6E6E74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5095875" y="4556188"/>
              <a:ext cx="0" cy="516890"/>
            </a:xfrm>
            <a:custGeom>
              <a:avLst/>
              <a:gdLst/>
              <a:ahLst/>
              <a:cxnLst/>
              <a:rect l="l" t="t" r="r" b="b"/>
              <a:pathLst>
                <a:path w="0" h="516889">
                  <a:moveTo>
                    <a:pt x="0" y="0"/>
                  </a:moveTo>
                  <a:lnTo>
                    <a:pt x="0" y="516458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5051428" y="4996452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88900" y="0"/>
                  </a:moveTo>
                  <a:lnTo>
                    <a:pt x="44450" y="76199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5051428" y="4556189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0" y="76200"/>
                  </a:moveTo>
                  <a:lnTo>
                    <a:pt x="44450" y="0"/>
                  </a:lnTo>
                  <a:lnTo>
                    <a:pt x="88900" y="76200"/>
                  </a:lnTo>
                </a:path>
              </a:pathLst>
            </a:custGeom>
            <a:ln w="19050">
              <a:solidFill>
                <a:srgbClr val="6E6E7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 descr=""/>
          <p:cNvSpPr txBox="1"/>
          <p:nvPr/>
        </p:nvSpPr>
        <p:spPr>
          <a:xfrm>
            <a:off x="4516728" y="4536884"/>
            <a:ext cx="15557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0">
                <a:latin typeface="Calibri"/>
                <a:cs typeface="Calibri"/>
              </a:rPr>
              <a:t>V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4640934" y="4669472"/>
            <a:ext cx="3854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Calibri"/>
                <a:cs typeface="Calibri"/>
              </a:rPr>
              <a:t>ripple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1598926" y="4371065"/>
            <a:ext cx="28067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latin typeface="Calibri"/>
                <a:cs typeface="Calibri"/>
              </a:rPr>
              <a:t>V</a:t>
            </a:r>
            <a:r>
              <a:rPr dirty="0" baseline="-20833" sz="1800" spc="-37">
                <a:latin typeface="Calibri"/>
                <a:cs typeface="Calibri"/>
              </a:rPr>
              <a:t>p</a:t>
            </a:r>
            <a:endParaRPr baseline="-20833" sz="1800">
              <a:latin typeface="Calibri"/>
              <a:cs typeface="Calibri"/>
            </a:endParaRPr>
          </a:p>
        </p:txBody>
      </p:sp>
      <p:grpSp>
        <p:nvGrpSpPr>
          <p:cNvPr id="26" name="object 26" descr=""/>
          <p:cNvGrpSpPr/>
          <p:nvPr/>
        </p:nvGrpSpPr>
        <p:grpSpPr>
          <a:xfrm>
            <a:off x="1893947" y="4527803"/>
            <a:ext cx="3011170" cy="1089660"/>
            <a:chOff x="1893947" y="4527803"/>
            <a:chExt cx="3011170" cy="1089660"/>
          </a:xfrm>
        </p:grpSpPr>
        <p:sp>
          <p:nvSpPr>
            <p:cNvPr id="27" name="object 27" descr=""/>
            <p:cNvSpPr/>
            <p:nvPr/>
          </p:nvSpPr>
          <p:spPr>
            <a:xfrm>
              <a:off x="1893947" y="4537328"/>
              <a:ext cx="985519" cy="0"/>
            </a:xfrm>
            <a:custGeom>
              <a:avLst/>
              <a:gdLst/>
              <a:ahLst/>
              <a:cxnLst/>
              <a:rect l="l" t="t" r="r" b="b"/>
              <a:pathLst>
                <a:path w="985519" h="0">
                  <a:moveTo>
                    <a:pt x="985215" y="0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6E6E74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4478277" y="5604814"/>
              <a:ext cx="426720" cy="12700"/>
            </a:xfrm>
            <a:custGeom>
              <a:avLst/>
              <a:gdLst/>
              <a:ahLst/>
              <a:cxnLst/>
              <a:rect l="l" t="t" r="r" b="b"/>
              <a:pathLst>
                <a:path w="426720" h="12700">
                  <a:moveTo>
                    <a:pt x="426707" y="0"/>
                  </a:moveTo>
                  <a:lnTo>
                    <a:pt x="213360" y="0"/>
                  </a:lnTo>
                  <a:lnTo>
                    <a:pt x="0" y="0"/>
                  </a:lnTo>
                  <a:lnTo>
                    <a:pt x="0" y="12179"/>
                  </a:lnTo>
                  <a:lnTo>
                    <a:pt x="426707" y="12179"/>
                  </a:lnTo>
                  <a:lnTo>
                    <a:pt x="4267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9" name="object 29" descr=""/>
          <p:cNvSpPr txBox="1"/>
          <p:nvPr/>
        </p:nvSpPr>
        <p:spPr>
          <a:xfrm>
            <a:off x="3581780" y="5221604"/>
            <a:ext cx="1447800" cy="711835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102870" rIns="0" bIns="0" rtlCol="0" vert="horz">
            <a:spAutoFit/>
          </a:bodyPr>
          <a:lstStyle/>
          <a:p>
            <a:pPr marL="895985">
              <a:lnSpc>
                <a:spcPts val="1645"/>
              </a:lnSpc>
              <a:spcBef>
                <a:spcPts val="810"/>
              </a:spcBef>
            </a:pPr>
            <a:r>
              <a:rPr dirty="0" sz="1500" spc="-910">
                <a:latin typeface="Cambria Math"/>
                <a:cs typeface="Cambria Math"/>
              </a:rPr>
              <a:t>𝑉𝑉</a:t>
            </a:r>
            <a:r>
              <a:rPr dirty="0" baseline="-15151" sz="1650" spc="-284">
                <a:latin typeface="Cambria Math"/>
                <a:cs typeface="Cambria Math"/>
              </a:rPr>
              <a:t>𝑝𝑝</a:t>
            </a:r>
            <a:r>
              <a:rPr dirty="0" baseline="-15151" sz="1650" spc="232">
                <a:latin typeface="Cambria Math"/>
                <a:cs typeface="Cambria Math"/>
              </a:rPr>
              <a:t> </a:t>
            </a:r>
            <a:r>
              <a:rPr dirty="0" sz="1500">
                <a:latin typeface="Cambria Math"/>
                <a:cs typeface="Cambria Math"/>
              </a:rPr>
              <a:t>⋅ </a:t>
            </a:r>
            <a:r>
              <a:rPr dirty="0" sz="1500" spc="-405">
                <a:latin typeface="Cambria Math"/>
                <a:cs typeface="Cambria Math"/>
              </a:rPr>
              <a:t>𝑘𝑘</a:t>
            </a:r>
            <a:endParaRPr sz="1500">
              <a:latin typeface="Cambria Math"/>
              <a:cs typeface="Cambria Math"/>
            </a:endParaRPr>
          </a:p>
          <a:p>
            <a:pPr marL="121920">
              <a:lnSpc>
                <a:spcPts val="1645"/>
              </a:lnSpc>
              <a:tabLst>
                <a:tab pos="987425" algn="l"/>
              </a:tabLst>
            </a:pPr>
            <a:r>
              <a:rPr dirty="0" baseline="11111" sz="2250" spc="-509">
                <a:latin typeface="Cambria Math"/>
                <a:cs typeface="Cambria Math"/>
              </a:rPr>
              <a:t>𝑉𝑉</a:t>
            </a:r>
            <a:r>
              <a:rPr dirty="0" sz="1100" spc="-340">
                <a:latin typeface="Cambria Math"/>
                <a:cs typeface="Cambria Math"/>
              </a:rPr>
              <a:t>𝑟𝑟𝑟𝑟𝑝𝑝𝑝𝑝𝑟𝑟𝑟𝑟</a:t>
            </a:r>
            <a:r>
              <a:rPr dirty="0" sz="1100" spc="285">
                <a:latin typeface="Cambria Math"/>
                <a:cs typeface="Cambria Math"/>
              </a:rPr>
              <a:t> </a:t>
            </a:r>
            <a:r>
              <a:rPr dirty="0" baseline="11111" sz="2250" spc="-75">
                <a:latin typeface="Cambria Math"/>
                <a:cs typeface="Cambria Math"/>
              </a:rPr>
              <a:t>≈</a:t>
            </a:r>
            <a:r>
              <a:rPr dirty="0" baseline="11111" sz="2250">
                <a:latin typeface="Cambria Math"/>
                <a:cs typeface="Cambria Math"/>
              </a:rPr>
              <a:t>	</a:t>
            </a:r>
            <a:r>
              <a:rPr dirty="0" baseline="-25925" sz="2250" spc="-735">
                <a:latin typeface="Cambria Math"/>
                <a:cs typeface="Cambria Math"/>
              </a:rPr>
              <a:t>𝑅𝑅𝐶𝐶</a:t>
            </a:r>
            <a:endParaRPr baseline="-25925" sz="2250">
              <a:latin typeface="Cambria Math"/>
              <a:cs typeface="Cambria Math"/>
            </a:endParaRPr>
          </a:p>
        </p:txBody>
      </p:sp>
      <p:sp>
        <p:nvSpPr>
          <p:cNvPr id="30" name="object 30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31" name="object 31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1600200"/>
            <a:ext cx="7772400" cy="990600"/>
          </a:xfrm>
          <a:prstGeom prst="rect"/>
          <a:solidFill>
            <a:srgbClr val="6E6E74"/>
          </a:solidFill>
        </p:spPr>
        <p:txBody>
          <a:bodyPr wrap="square" lIns="0" tIns="12382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975"/>
              </a:spcBef>
            </a:pPr>
            <a:r>
              <a:rPr dirty="0" sz="4400">
                <a:solidFill>
                  <a:srgbClr val="FFFFFF"/>
                </a:solidFill>
              </a:rPr>
              <a:t>Diode</a:t>
            </a:r>
            <a:r>
              <a:rPr dirty="0" sz="4400" spc="-100">
                <a:solidFill>
                  <a:srgbClr val="FFFFFF"/>
                </a:solidFill>
              </a:rPr>
              <a:t> </a:t>
            </a:r>
            <a:r>
              <a:rPr dirty="0" sz="4400" spc="-10">
                <a:solidFill>
                  <a:srgbClr val="FFFFFF"/>
                </a:solidFill>
              </a:rPr>
              <a:t>Fundamentals</a:t>
            </a:r>
            <a:endParaRPr sz="4400"/>
          </a:p>
        </p:txBody>
      </p:sp>
      <p:sp>
        <p:nvSpPr>
          <p:cNvPr id="4" name="object 4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30035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365"/>
              </a:spcBef>
            </a:pPr>
            <a:r>
              <a:rPr dirty="0" sz="2400" spc="-50" b="1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50" b="1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 spc="-10"/>
              <a:t>Diodes</a:t>
            </a:r>
            <a:endParaRPr sz="4000"/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37538" y="4953000"/>
            <a:ext cx="2285999" cy="847343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83123" y="4953000"/>
            <a:ext cx="2285999" cy="847343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535940" y="1232408"/>
            <a:ext cx="7934325" cy="766445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marL="332105" marR="5080" indent="-320040">
              <a:lnSpc>
                <a:spcPct val="80000"/>
              </a:lnSpc>
              <a:spcBef>
                <a:spcPts val="745"/>
              </a:spcBef>
              <a:buClr>
                <a:srgbClr val="A7B788"/>
              </a:buClr>
              <a:buSzPct val="59259"/>
              <a:buFont typeface="Wingdings"/>
              <a:buChar char=""/>
              <a:tabLst>
                <a:tab pos="332105" algn="l"/>
              </a:tabLst>
            </a:pPr>
            <a:r>
              <a:rPr dirty="0" sz="2700" spc="-10">
                <a:latin typeface="Calibri"/>
                <a:cs typeface="Calibri"/>
              </a:rPr>
              <a:t>Two</a:t>
            </a:r>
            <a:r>
              <a:rPr dirty="0" sz="2700" spc="-8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terminal</a:t>
            </a:r>
            <a:r>
              <a:rPr dirty="0" sz="2700" spc="-7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electrical</a:t>
            </a:r>
            <a:r>
              <a:rPr dirty="0" sz="2700" spc="-85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components</a:t>
            </a:r>
            <a:r>
              <a:rPr dirty="0" sz="2700" spc="-8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that</a:t>
            </a:r>
            <a:r>
              <a:rPr dirty="0" sz="2700" spc="-85">
                <a:latin typeface="Calibri"/>
                <a:cs typeface="Calibri"/>
              </a:rPr>
              <a:t> </a:t>
            </a:r>
            <a:r>
              <a:rPr dirty="0" sz="2700" b="1" i="1">
                <a:latin typeface="Calibri"/>
                <a:cs typeface="Calibri"/>
              </a:rPr>
              <a:t>allow</a:t>
            </a:r>
            <a:r>
              <a:rPr dirty="0" sz="2700" spc="-75" b="1" i="1">
                <a:latin typeface="Calibri"/>
                <a:cs typeface="Calibri"/>
              </a:rPr>
              <a:t> </a:t>
            </a:r>
            <a:r>
              <a:rPr dirty="0" sz="2700" spc="-10" b="1" i="1">
                <a:latin typeface="Calibri"/>
                <a:cs typeface="Calibri"/>
              </a:rPr>
              <a:t>current</a:t>
            </a:r>
            <a:r>
              <a:rPr dirty="0" sz="2700" spc="-10" b="1" i="1">
                <a:latin typeface="Calibri"/>
                <a:cs typeface="Calibri"/>
              </a:rPr>
              <a:t> </a:t>
            </a:r>
            <a:r>
              <a:rPr dirty="0" sz="2700" b="1" i="1">
                <a:latin typeface="Calibri"/>
                <a:cs typeface="Calibri"/>
              </a:rPr>
              <a:t>to</a:t>
            </a:r>
            <a:r>
              <a:rPr dirty="0" sz="2700" spc="-45" b="1" i="1">
                <a:latin typeface="Calibri"/>
                <a:cs typeface="Calibri"/>
              </a:rPr>
              <a:t> </a:t>
            </a:r>
            <a:r>
              <a:rPr dirty="0" sz="2700" b="1" i="1">
                <a:latin typeface="Calibri"/>
                <a:cs typeface="Calibri"/>
              </a:rPr>
              <a:t>flow</a:t>
            </a:r>
            <a:r>
              <a:rPr dirty="0" sz="2700" spc="-50" b="1" i="1">
                <a:latin typeface="Calibri"/>
                <a:cs typeface="Calibri"/>
              </a:rPr>
              <a:t> </a:t>
            </a:r>
            <a:r>
              <a:rPr dirty="0" sz="2700" b="1" i="1">
                <a:latin typeface="Calibri"/>
                <a:cs typeface="Calibri"/>
              </a:rPr>
              <a:t>in</a:t>
            </a:r>
            <a:r>
              <a:rPr dirty="0" sz="2700" spc="-45" b="1" i="1">
                <a:latin typeface="Calibri"/>
                <a:cs typeface="Calibri"/>
              </a:rPr>
              <a:t> </a:t>
            </a:r>
            <a:r>
              <a:rPr dirty="0" sz="2700" b="1" i="1">
                <a:latin typeface="Calibri"/>
                <a:cs typeface="Calibri"/>
              </a:rPr>
              <a:t>one</a:t>
            </a:r>
            <a:r>
              <a:rPr dirty="0" sz="2700" spc="-40" b="1" i="1">
                <a:latin typeface="Calibri"/>
                <a:cs typeface="Calibri"/>
              </a:rPr>
              <a:t> </a:t>
            </a:r>
            <a:r>
              <a:rPr dirty="0" sz="2700" b="1" i="1">
                <a:latin typeface="Calibri"/>
                <a:cs typeface="Calibri"/>
              </a:rPr>
              <a:t>direction</a:t>
            </a:r>
            <a:r>
              <a:rPr dirty="0" sz="2700" spc="-45" b="1" i="1">
                <a:latin typeface="Calibri"/>
                <a:cs typeface="Calibri"/>
              </a:rPr>
              <a:t> </a:t>
            </a:r>
            <a:r>
              <a:rPr dirty="0" sz="2700" spc="-20" b="1" i="1">
                <a:latin typeface="Calibri"/>
                <a:cs typeface="Calibri"/>
              </a:rPr>
              <a:t>only</a:t>
            </a:r>
            <a:endParaRPr sz="2700">
              <a:latin typeface="Calibri"/>
              <a:cs typeface="Calibri"/>
            </a:endParaRPr>
          </a:p>
        </p:txBody>
      </p:sp>
      <p:pic>
        <p:nvPicPr>
          <p:cNvPr id="7" name="object 7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442053" y="2137298"/>
            <a:ext cx="2259892" cy="1083285"/>
          </a:xfrm>
          <a:prstGeom prst="rect">
            <a:avLst/>
          </a:prstGeom>
        </p:spPr>
      </p:pic>
      <p:sp>
        <p:nvSpPr>
          <p:cNvPr id="8" name="object 8" descr=""/>
          <p:cNvSpPr txBox="1"/>
          <p:nvPr/>
        </p:nvSpPr>
        <p:spPr>
          <a:xfrm>
            <a:off x="901700" y="3291640"/>
            <a:ext cx="7755890" cy="1282065"/>
          </a:xfrm>
          <a:prstGeom prst="rect">
            <a:avLst/>
          </a:prstGeom>
        </p:spPr>
        <p:txBody>
          <a:bodyPr wrap="square" lIns="0" tIns="80010" rIns="0" bIns="0" rtlCol="0" vert="horz">
            <a:spAutoFit/>
          </a:bodyPr>
          <a:lstStyle/>
          <a:p>
            <a:pPr marL="286385" marR="5080" indent="-274320">
              <a:lnSpc>
                <a:spcPct val="80000"/>
              </a:lnSpc>
              <a:spcBef>
                <a:spcPts val="630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3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latin typeface="Calibri"/>
                <a:cs typeface="Calibri"/>
              </a:rPr>
              <a:t>Current</a:t>
            </a:r>
            <a:r>
              <a:rPr dirty="0" sz="2200" spc="-5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can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flow</a:t>
            </a:r>
            <a:r>
              <a:rPr dirty="0" sz="2200" spc="-5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from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 b="1" i="1">
                <a:latin typeface="Calibri"/>
                <a:cs typeface="Calibri"/>
              </a:rPr>
              <a:t>anode</a:t>
            </a:r>
            <a:r>
              <a:rPr dirty="0" sz="2200" spc="-50" b="1" i="1">
                <a:latin typeface="Calibri"/>
                <a:cs typeface="Calibri"/>
              </a:rPr>
              <a:t> </a:t>
            </a:r>
            <a:r>
              <a:rPr dirty="0" sz="2200" b="1" i="1">
                <a:latin typeface="Calibri"/>
                <a:cs typeface="Calibri"/>
              </a:rPr>
              <a:t>to</a:t>
            </a:r>
            <a:r>
              <a:rPr dirty="0" sz="2200" spc="-40" b="1" i="1">
                <a:latin typeface="Calibri"/>
                <a:cs typeface="Calibri"/>
              </a:rPr>
              <a:t> </a:t>
            </a:r>
            <a:r>
              <a:rPr dirty="0" sz="2200" b="1" i="1">
                <a:latin typeface="Calibri"/>
                <a:cs typeface="Calibri"/>
              </a:rPr>
              <a:t>cathode</a:t>
            </a:r>
            <a:r>
              <a:rPr dirty="0" sz="2200">
                <a:latin typeface="Calibri"/>
                <a:cs typeface="Calibri"/>
              </a:rPr>
              <a:t>,</a:t>
            </a:r>
            <a:r>
              <a:rPr dirty="0" sz="2200" spc="-5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but</a:t>
            </a:r>
            <a:r>
              <a:rPr dirty="0" sz="2200" spc="-5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not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from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cathode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 spc="-25">
                <a:latin typeface="Calibri"/>
                <a:cs typeface="Calibri"/>
              </a:rPr>
              <a:t>to </a:t>
            </a:r>
            <a:r>
              <a:rPr dirty="0" sz="2200" spc="-20">
                <a:latin typeface="Calibri"/>
                <a:cs typeface="Calibri"/>
              </a:rPr>
              <a:t>anode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155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550" spc="340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200">
                <a:latin typeface="Calibri"/>
                <a:cs typeface="Calibri"/>
              </a:rPr>
              <a:t>Analogous</a:t>
            </a:r>
            <a:r>
              <a:rPr dirty="0" sz="2200" spc="-5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to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 b="1" i="1">
                <a:latin typeface="Calibri"/>
                <a:cs typeface="Calibri"/>
              </a:rPr>
              <a:t>check</a:t>
            </a:r>
            <a:r>
              <a:rPr dirty="0" sz="2200" spc="-60" b="1" i="1">
                <a:latin typeface="Calibri"/>
                <a:cs typeface="Calibri"/>
              </a:rPr>
              <a:t> </a:t>
            </a:r>
            <a:r>
              <a:rPr dirty="0" sz="2200" spc="-10" b="1" i="1">
                <a:latin typeface="Calibri"/>
                <a:cs typeface="Calibri"/>
              </a:rPr>
              <a:t>valves</a:t>
            </a:r>
            <a:endParaRPr sz="2200">
              <a:latin typeface="Calibri"/>
              <a:cs typeface="Calibri"/>
            </a:endParaRPr>
          </a:p>
          <a:p>
            <a:pPr marL="560705" indent="-227965">
              <a:lnSpc>
                <a:spcPct val="100000"/>
              </a:lnSpc>
              <a:spcBef>
                <a:spcPts val="25"/>
              </a:spcBef>
              <a:buClr>
                <a:srgbClr val="A7B788"/>
              </a:buClr>
              <a:buSzPct val="75000"/>
              <a:buFont typeface="Wingdings"/>
              <a:buChar char=""/>
              <a:tabLst>
                <a:tab pos="560705" algn="l"/>
              </a:tabLst>
            </a:pPr>
            <a:r>
              <a:rPr dirty="0" sz="2000">
                <a:latin typeface="Calibri"/>
                <a:cs typeface="Calibri"/>
              </a:rPr>
              <a:t>Fluid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can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flow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one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direction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only: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10" name="object 10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960119"/>
            <a:ext cx="533400" cy="228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415"/>
              </a:lnSpc>
            </a:pPr>
            <a:r>
              <a:rPr dirty="0" sz="1200" spc="-50" b="1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Diodes</a:t>
            </a:r>
            <a:r>
              <a:rPr dirty="0" sz="4000" spc="-35"/>
              <a:t> </a:t>
            </a:r>
            <a:r>
              <a:rPr dirty="0" sz="4000"/>
              <a:t>–</a:t>
            </a:r>
            <a:r>
              <a:rPr dirty="0" sz="4000" spc="-20"/>
              <a:t> </a:t>
            </a:r>
            <a:r>
              <a:rPr dirty="0" sz="4000"/>
              <a:t>PN</a:t>
            </a:r>
            <a:r>
              <a:rPr dirty="0" sz="4000" spc="-25"/>
              <a:t> </a:t>
            </a:r>
            <a:r>
              <a:rPr dirty="0" sz="4000" spc="-10"/>
              <a:t>Junctions</a:t>
            </a:r>
            <a:endParaRPr sz="4000"/>
          </a:p>
        </p:txBody>
      </p:sp>
      <p:sp>
        <p:nvSpPr>
          <p:cNvPr id="4" name="object 4" descr=""/>
          <p:cNvSpPr txBox="1"/>
          <p:nvPr/>
        </p:nvSpPr>
        <p:spPr>
          <a:xfrm>
            <a:off x="535940" y="1216058"/>
            <a:ext cx="6411595" cy="2313940"/>
          </a:xfrm>
          <a:prstGeom prst="rect">
            <a:avLst/>
          </a:prstGeom>
        </p:spPr>
        <p:txBody>
          <a:bodyPr wrap="square" lIns="0" tIns="100965" rIns="0" bIns="0" rtlCol="0" vert="horz">
            <a:spAutoFit/>
          </a:bodyPr>
          <a:lstStyle/>
          <a:p>
            <a:pPr marL="332105" indent="-319405">
              <a:lnSpc>
                <a:spcPct val="100000"/>
              </a:lnSpc>
              <a:spcBef>
                <a:spcPts val="795"/>
              </a:spcBef>
              <a:buClr>
                <a:srgbClr val="A7B788"/>
              </a:buClr>
              <a:buSzPct val="60344"/>
              <a:buFont typeface="Wingdings"/>
              <a:buChar char=""/>
              <a:tabLst>
                <a:tab pos="332105" algn="l"/>
              </a:tabLst>
            </a:pPr>
            <a:r>
              <a:rPr dirty="0" sz="2900">
                <a:latin typeface="Calibri"/>
                <a:cs typeface="Calibri"/>
              </a:rPr>
              <a:t>Diodes</a:t>
            </a:r>
            <a:r>
              <a:rPr dirty="0" sz="2900" spc="-95">
                <a:latin typeface="Calibri"/>
                <a:cs typeface="Calibri"/>
              </a:rPr>
              <a:t> </a:t>
            </a:r>
            <a:r>
              <a:rPr dirty="0" sz="2900">
                <a:latin typeface="Calibri"/>
                <a:cs typeface="Calibri"/>
              </a:rPr>
              <a:t>are</a:t>
            </a:r>
            <a:r>
              <a:rPr dirty="0" sz="2900" spc="-85">
                <a:latin typeface="Calibri"/>
                <a:cs typeface="Calibri"/>
              </a:rPr>
              <a:t> </a:t>
            </a:r>
            <a:r>
              <a:rPr dirty="0" sz="2900" b="1" i="1">
                <a:latin typeface="Calibri"/>
                <a:cs typeface="Calibri"/>
              </a:rPr>
              <a:t>semiconductor</a:t>
            </a:r>
            <a:r>
              <a:rPr dirty="0" sz="2900" spc="-105" b="1" i="1">
                <a:latin typeface="Calibri"/>
                <a:cs typeface="Calibri"/>
              </a:rPr>
              <a:t> </a:t>
            </a:r>
            <a:r>
              <a:rPr dirty="0" sz="2900" spc="-10">
                <a:latin typeface="Calibri"/>
                <a:cs typeface="Calibri"/>
              </a:rPr>
              <a:t>devices</a:t>
            </a:r>
            <a:endParaRPr sz="2900">
              <a:latin typeface="Calibri"/>
              <a:cs typeface="Calibri"/>
            </a:endParaRPr>
          </a:p>
          <a:p>
            <a:pPr marL="652145" marR="5080" indent="-274320">
              <a:lnSpc>
                <a:spcPct val="100000"/>
              </a:lnSpc>
              <a:spcBef>
                <a:spcPts val="625"/>
              </a:spcBef>
            </a:pPr>
            <a:r>
              <a:rPr dirty="0" sz="18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800" spc="4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600">
                <a:latin typeface="Calibri"/>
                <a:cs typeface="Calibri"/>
              </a:rPr>
              <a:t>Formed</a:t>
            </a:r>
            <a:r>
              <a:rPr dirty="0" sz="2600" spc="-3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from</a:t>
            </a:r>
            <a:r>
              <a:rPr dirty="0" sz="2600" spc="-4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the</a:t>
            </a:r>
            <a:r>
              <a:rPr dirty="0" sz="2600" spc="-5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junction</a:t>
            </a:r>
            <a:r>
              <a:rPr dirty="0" sz="2600" spc="-3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of</a:t>
            </a:r>
            <a:r>
              <a:rPr dirty="0" sz="2600" spc="-5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two</a:t>
            </a:r>
            <a:r>
              <a:rPr dirty="0" sz="2600" spc="-3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dissimilar semiconductor</a:t>
            </a:r>
            <a:r>
              <a:rPr dirty="0" sz="2600" spc="-3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materials</a:t>
            </a:r>
            <a:endParaRPr sz="2600">
              <a:latin typeface="Calibri"/>
              <a:cs typeface="Calibri"/>
            </a:endParaRPr>
          </a:p>
          <a:p>
            <a:pPr lvl="1" marL="926465" indent="-227965">
              <a:lnSpc>
                <a:spcPct val="100000"/>
              </a:lnSpc>
              <a:spcBef>
                <a:spcPts val="515"/>
              </a:spcBef>
              <a:buClr>
                <a:srgbClr val="A7B788"/>
              </a:buClr>
              <a:buSzPct val="73913"/>
              <a:buFont typeface="Wingdings"/>
              <a:buChar char=""/>
              <a:tabLst>
                <a:tab pos="926465" algn="l"/>
              </a:tabLst>
            </a:pPr>
            <a:r>
              <a:rPr dirty="0" sz="2300" spc="-10" b="1" i="1">
                <a:latin typeface="Calibri"/>
                <a:cs typeface="Calibri"/>
              </a:rPr>
              <a:t>P-</a:t>
            </a:r>
            <a:r>
              <a:rPr dirty="0" sz="2300" b="1" i="1">
                <a:latin typeface="Calibri"/>
                <a:cs typeface="Calibri"/>
              </a:rPr>
              <a:t>type</a:t>
            </a:r>
            <a:r>
              <a:rPr dirty="0" sz="2300" spc="-25" b="1" i="1">
                <a:latin typeface="Calibri"/>
                <a:cs typeface="Calibri"/>
              </a:rPr>
              <a:t> </a:t>
            </a:r>
            <a:r>
              <a:rPr dirty="0" sz="2300">
                <a:latin typeface="Calibri"/>
                <a:cs typeface="Calibri"/>
              </a:rPr>
              <a:t>and</a:t>
            </a:r>
            <a:r>
              <a:rPr dirty="0" sz="2300" spc="-20">
                <a:latin typeface="Calibri"/>
                <a:cs typeface="Calibri"/>
              </a:rPr>
              <a:t> </a:t>
            </a:r>
            <a:r>
              <a:rPr dirty="0" sz="2300" spc="-20" b="1" i="1">
                <a:latin typeface="Calibri"/>
                <a:cs typeface="Calibri"/>
              </a:rPr>
              <a:t>N-</a:t>
            </a:r>
            <a:r>
              <a:rPr dirty="0" sz="2300" b="1" i="1">
                <a:latin typeface="Calibri"/>
                <a:cs typeface="Calibri"/>
              </a:rPr>
              <a:t>type</a:t>
            </a:r>
            <a:r>
              <a:rPr dirty="0" sz="2300" spc="-20" b="1" i="1">
                <a:latin typeface="Calibri"/>
                <a:cs typeface="Calibri"/>
              </a:rPr>
              <a:t> </a:t>
            </a:r>
            <a:r>
              <a:rPr dirty="0" sz="2300" spc="-10">
                <a:latin typeface="Calibri"/>
                <a:cs typeface="Calibri"/>
              </a:rPr>
              <a:t>semiconductors</a:t>
            </a:r>
            <a:endParaRPr sz="2300">
              <a:latin typeface="Calibri"/>
              <a:cs typeface="Calibri"/>
            </a:endParaRPr>
          </a:p>
          <a:p>
            <a:pPr marL="377825">
              <a:lnSpc>
                <a:spcPct val="100000"/>
              </a:lnSpc>
              <a:spcBef>
                <a:spcPts val="580"/>
              </a:spcBef>
            </a:pPr>
            <a:r>
              <a:rPr dirty="0" sz="1800">
                <a:solidFill>
                  <a:srgbClr val="6E6E74"/>
                </a:solidFill>
                <a:latin typeface="Wingdings 2"/>
                <a:cs typeface="Wingdings 2"/>
              </a:rPr>
              <a:t></a:t>
            </a:r>
            <a:r>
              <a:rPr dirty="0" sz="1800" spc="95">
                <a:solidFill>
                  <a:srgbClr val="6E6E74"/>
                </a:solidFill>
                <a:latin typeface="Times New Roman"/>
                <a:cs typeface="Times New Roman"/>
              </a:rPr>
              <a:t> </a:t>
            </a:r>
            <a:r>
              <a:rPr dirty="0" sz="2600" spc="-20" b="1" i="1">
                <a:latin typeface="Calibri"/>
                <a:cs typeface="Calibri"/>
              </a:rPr>
              <a:t>P-</a:t>
            </a:r>
            <a:r>
              <a:rPr dirty="0" sz="2600" b="1" i="1">
                <a:latin typeface="Calibri"/>
                <a:cs typeface="Calibri"/>
              </a:rPr>
              <a:t>N</a:t>
            </a:r>
            <a:r>
              <a:rPr dirty="0" sz="2600" spc="20" b="1" i="1">
                <a:latin typeface="Calibri"/>
                <a:cs typeface="Calibri"/>
              </a:rPr>
              <a:t> </a:t>
            </a:r>
            <a:r>
              <a:rPr dirty="0" sz="2600" spc="-10" b="1" i="1">
                <a:latin typeface="Calibri"/>
                <a:cs typeface="Calibri"/>
              </a:rPr>
              <a:t>junctions</a:t>
            </a:r>
            <a:r>
              <a:rPr dirty="0" sz="2600" spc="-10"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26260" y="5098781"/>
            <a:ext cx="2495639" cy="1196128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25495" y="3736847"/>
            <a:ext cx="3493007" cy="917447"/>
          </a:xfrm>
          <a:prstGeom prst="rect">
            <a:avLst/>
          </a:prstGeom>
        </p:spPr>
      </p:pic>
      <p:sp>
        <p:nvSpPr>
          <p:cNvPr id="7" name="object 7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1600200"/>
            <a:ext cx="7772400" cy="990600"/>
          </a:xfrm>
          <a:prstGeom prst="rect"/>
          <a:solidFill>
            <a:srgbClr val="6E6E74"/>
          </a:solidFill>
        </p:spPr>
        <p:txBody>
          <a:bodyPr wrap="square" lIns="0" tIns="12382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975"/>
              </a:spcBef>
            </a:pPr>
            <a:r>
              <a:rPr dirty="0" sz="4400" spc="-10">
                <a:solidFill>
                  <a:srgbClr val="FFFFFF"/>
                </a:solidFill>
              </a:rPr>
              <a:t>Semiconductor</a:t>
            </a:r>
            <a:r>
              <a:rPr dirty="0" sz="4400" spc="-200">
                <a:solidFill>
                  <a:srgbClr val="FFFFFF"/>
                </a:solidFill>
              </a:rPr>
              <a:t> </a:t>
            </a:r>
            <a:r>
              <a:rPr dirty="0" sz="4400" spc="-10">
                <a:solidFill>
                  <a:srgbClr val="FFFFFF"/>
                </a:solidFill>
              </a:rPr>
              <a:t>Fundamentals</a:t>
            </a:r>
            <a:endParaRPr sz="4400"/>
          </a:p>
        </p:txBody>
      </p:sp>
      <p:sp>
        <p:nvSpPr>
          <p:cNvPr id="4" name="object 4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K.</a:t>
            </a:r>
            <a:r>
              <a:rPr dirty="0" spc="-15"/>
              <a:t> </a:t>
            </a:r>
            <a:r>
              <a:rPr dirty="0" spc="-20"/>
              <a:t>Webb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ECE</a:t>
            </a:r>
            <a:r>
              <a:rPr dirty="0" spc="-20"/>
              <a:t> </a:t>
            </a:r>
            <a:r>
              <a:rPr dirty="0" spc="-25"/>
              <a:t>322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A7B788"/>
          </a:solidFill>
        </p:spPr>
        <p:txBody>
          <a:bodyPr wrap="square" lIns="0" tIns="30035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365"/>
              </a:spcBef>
            </a:pPr>
            <a:r>
              <a:rPr dirty="0" sz="2400" spc="-50" b="1">
                <a:solidFill>
                  <a:srgbClr val="FFFFFF"/>
                </a:solidFill>
                <a:latin typeface="Calibri"/>
                <a:cs typeface="Calibri"/>
              </a:rPr>
              <a:t>9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Kyle Webb</dc:creator>
  <dc:title>Section 1: Diodes</dc:title>
  <dcterms:created xsi:type="dcterms:W3CDTF">2025-06-21T11:55:37Z</dcterms:created>
  <dcterms:modified xsi:type="dcterms:W3CDTF">2025-06-21T11:55:37Z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2023-04-03T00:00:00Z</vt:filetime>
  </property>
  <property fmtid="{D5CDD505-2E9C-101B-9397-08002B2CF9AE}" pid="3" name="Creator">
    <vt:lpwstr>Acrobat PDFMaker 20 for PowerPoint</vt:lpwstr>
  </property>
  <property fmtid="{D5CDD505-2E9C-101B-9397-08002B2CF9AE}" pid="4" name="LastSaved">
    <vt:filetime>2025-06-21T00:00:00Z</vt:filetime>
  </property>
  <property fmtid="{D5CDD505-2E9C-101B-9397-08002B2CF9AE}" pid="5" name="Producer">
    <vt:lpwstr>Adobe PDF Library 20.5.233</vt:lpwstr>
  </property>
</Properties>
</file>